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65" r:id="rId2"/>
    <p:sldId id="366" r:id="rId3"/>
    <p:sldId id="410" r:id="rId4"/>
    <p:sldId id="447" r:id="rId5"/>
    <p:sldId id="411" r:id="rId6"/>
    <p:sldId id="412" r:id="rId7"/>
    <p:sldId id="413" r:id="rId8"/>
    <p:sldId id="414" r:id="rId9"/>
    <p:sldId id="369" r:id="rId10"/>
    <p:sldId id="415" r:id="rId11"/>
    <p:sldId id="370" r:id="rId12"/>
    <p:sldId id="445" r:id="rId13"/>
    <p:sldId id="437" r:id="rId14"/>
    <p:sldId id="367" r:id="rId15"/>
    <p:sldId id="319" r:id="rId16"/>
    <p:sldId id="318" r:id="rId17"/>
    <p:sldId id="317" r:id="rId18"/>
    <p:sldId id="315" r:id="rId19"/>
    <p:sldId id="314" r:id="rId20"/>
    <p:sldId id="334" r:id="rId21"/>
    <p:sldId id="336" r:id="rId22"/>
    <p:sldId id="398" r:id="rId23"/>
    <p:sldId id="382" r:id="rId24"/>
    <p:sldId id="383" r:id="rId25"/>
    <p:sldId id="305" r:id="rId26"/>
    <p:sldId id="308" r:id="rId27"/>
    <p:sldId id="304" r:id="rId28"/>
    <p:sldId id="303" r:id="rId29"/>
    <p:sldId id="448" r:id="rId30"/>
    <p:sldId id="399" r:id="rId31"/>
    <p:sldId id="346" r:id="rId32"/>
    <p:sldId id="301" r:id="rId33"/>
    <p:sldId id="449" r:id="rId34"/>
    <p:sldId id="450" r:id="rId35"/>
    <p:sldId id="371" r:id="rId36"/>
    <p:sldId id="451" r:id="rId37"/>
    <p:sldId id="452" r:id="rId38"/>
    <p:sldId id="373" r:id="rId39"/>
    <p:sldId id="453" r:id="rId40"/>
    <p:sldId id="454" r:id="rId41"/>
    <p:sldId id="409" r:id="rId42"/>
    <p:sldId id="482" r:id="rId43"/>
    <p:sldId id="481" r:id="rId44"/>
    <p:sldId id="483" r:id="rId45"/>
    <p:sldId id="484" r:id="rId46"/>
    <p:sldId id="458" r:id="rId47"/>
    <p:sldId id="459" r:id="rId48"/>
    <p:sldId id="469" r:id="rId49"/>
    <p:sldId id="470" r:id="rId50"/>
    <p:sldId id="460" r:id="rId51"/>
    <p:sldId id="472" r:id="rId52"/>
    <p:sldId id="473" r:id="rId53"/>
    <p:sldId id="285" r:id="rId54"/>
    <p:sldId id="464" r:id="rId55"/>
    <p:sldId id="384" r:id="rId56"/>
    <p:sldId id="402" r:id="rId57"/>
    <p:sldId id="403" r:id="rId58"/>
    <p:sldId id="471" r:id="rId59"/>
    <p:sldId id="455" r:id="rId60"/>
    <p:sldId id="468" r:id="rId61"/>
    <p:sldId id="485" r:id="rId62"/>
    <p:sldId id="474" r:id="rId63"/>
    <p:sldId id="404" r:id="rId64"/>
    <p:sldId id="478" r:id="rId65"/>
    <p:sldId id="479" r:id="rId66"/>
    <p:sldId id="392" r:id="rId67"/>
    <p:sldId id="406" r:id="rId68"/>
    <p:sldId id="480" r:id="rId69"/>
    <p:sldId id="475" r:id="rId70"/>
    <p:sldId id="476" r:id="rId71"/>
    <p:sldId id="477" r:id="rId72"/>
    <p:sldId id="408" r:id="rId73"/>
    <p:sldId id="418" r:id="rId74"/>
    <p:sldId id="419" r:id="rId75"/>
    <p:sldId id="388" r:id="rId76"/>
    <p:sldId id="422" r:id="rId77"/>
    <p:sldId id="423" r:id="rId78"/>
    <p:sldId id="424" r:id="rId79"/>
    <p:sldId id="425" r:id="rId80"/>
    <p:sldId id="431" r:id="rId81"/>
    <p:sldId id="432" r:id="rId82"/>
    <p:sldId id="433" r:id="rId83"/>
    <p:sldId id="434" r:id="rId84"/>
    <p:sldId id="394" r:id="rId85"/>
    <p:sldId id="271" r:id="rId86"/>
    <p:sldId id="270" r:id="rId87"/>
    <p:sldId id="269" r:id="rId88"/>
    <p:sldId id="268" r:id="rId89"/>
    <p:sldId id="267" r:id="rId90"/>
    <p:sldId id="261" r:id="rId91"/>
    <p:sldId id="260" r:id="rId92"/>
    <p:sldId id="259" r:id="rId93"/>
    <p:sldId id="258" r:id="rId94"/>
    <p:sldId id="486" r:id="rId95"/>
    <p:sldId id="257" r:id="rId96"/>
  </p:sldIdLst>
  <p:sldSz cx="15240000" cy="85725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0">
          <p15:clr>
            <a:srgbClr val="A4A3A4"/>
          </p15:clr>
        </p15:guide>
        <p15:guide id="2" pos="4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744" y="36"/>
      </p:cViewPr>
      <p:guideLst>
        <p:guide orient="horz" pos="2700"/>
        <p:guide pos="48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15864798-4D94-47FB-89AD-F7B5557D306B}" type="datetimeFigureOut">
              <a:rPr lang="en-US"/>
              <a:pPr>
                <a:defRPr/>
              </a:pPr>
              <a:t>11/28/2020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D06EE07-49BF-44A6-A0EC-D07361FAC8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7112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7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5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1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5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3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5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3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1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9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7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5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3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1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428B1B5D-4995-4FE6-971B-5F9D9BD09304}" type="slidenum">
              <a:rPr lang="en-US" altLang="en-US">
                <a:latin typeface="Arial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1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9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663825"/>
            <a:ext cx="12954000" cy="18367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857750"/>
            <a:ext cx="10668000" cy="21907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B9BB7-33D3-4875-894D-54786DDC39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975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675" y="6000750"/>
            <a:ext cx="9144000" cy="7080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87675" y="766763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87675" y="6708775"/>
            <a:ext cx="9144000" cy="10064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940C6-9C8E-4632-94FA-77E05507E0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24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690D49-6CEB-4AC0-B1E1-0EA1174F5C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936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049000" y="342900"/>
            <a:ext cx="3429000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42900"/>
            <a:ext cx="10134600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4E9B51-EBB9-4912-A83E-B2600C62D0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92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AE3A92-C68B-4CB9-9B08-10E2D2F721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24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325" y="5508625"/>
            <a:ext cx="12954000" cy="170338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3325" y="3633788"/>
            <a:ext cx="12954000" cy="18748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124C69-2560-4070-B17D-2E7899F6B2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37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000250"/>
            <a:ext cx="6781800" cy="5657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200" y="2000250"/>
            <a:ext cx="6781800" cy="5657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166EF9-64C3-4BBF-B23D-F9FAB2CA4B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725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919288"/>
            <a:ext cx="6734175" cy="800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719388"/>
            <a:ext cx="6734175" cy="49387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42238" y="1919288"/>
            <a:ext cx="6735762" cy="800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42238" y="2719388"/>
            <a:ext cx="6735762" cy="49387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8C3046-3D1F-4CC5-B7F2-A1D45A1130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14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B85F-9803-4B43-B108-1EB9FAF901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87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E3A1BB-74FC-4D8E-8EF1-228A84F35A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31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65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1313"/>
            <a:ext cx="5013325" cy="14525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7888" y="341313"/>
            <a:ext cx="8520112" cy="73167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1793875"/>
            <a:ext cx="5013325" cy="58642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37801A-A184-46F7-9163-7571F40205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650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42900"/>
            <a:ext cx="137160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000250"/>
            <a:ext cx="13716000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7807325"/>
            <a:ext cx="355600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207000" y="7807325"/>
            <a:ext cx="482600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22000" y="7807325"/>
            <a:ext cx="355600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8F1B643F-7267-46BD-82D3-32E46A9EC48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9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62000" y="7807325"/>
            <a:ext cx="3556000" cy="595313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1104900" indent="-42386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700213" indent="-33972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2379663" indent="-33972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3060700" indent="-3397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3517900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975100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4432300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889500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1800">
                <a:latin typeface="Palatino" pitchFamily="16" charset="0"/>
              </a:rPr>
              <a:t>© David Kirk/NVIDIA and Wen-mei W. Hwu, 2007-2013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1800">
                <a:latin typeface="Palatino" pitchFamily="16" charset="0"/>
              </a:rPr>
              <a:t>ECE 408, University of Illinois, Urbana-Champaign</a:t>
            </a:r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207000" y="7807325"/>
            <a:ext cx="4826000" cy="595313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D6210FD6-DCBB-4534-942D-006B3C8CA797}" type="slidenum">
              <a:rPr lang="en-US" altLang="en-US" sz="1400"/>
              <a:pPr algn="ctr"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14077950" cy="703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1588" cy="857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913"/>
            <a:ext cx="15240000" cy="863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B050"/>
                </a:solidFill>
                <a:latin typeface="OCR A Extended" pitchFamily="50" charset="0"/>
              </a:rPr>
              <a:t>Nvidia Maxwell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000250"/>
            <a:ext cx="8509000" cy="56578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3000" dirty="0">
                <a:solidFill>
                  <a:srgbClr val="00B0F0"/>
                </a:solidFill>
                <a:latin typeface="OCR A Extended" pitchFamily="50" charset="0"/>
              </a:rPr>
              <a:t>128</a:t>
            </a:r>
            <a:r>
              <a:rPr lang="en-US" sz="3000" dirty="0">
                <a:solidFill>
                  <a:schemeClr val="bg1"/>
                </a:solidFill>
                <a:latin typeface="OCR A Extended" pitchFamily="50" charset="0"/>
              </a:rPr>
              <a:t> Floating Point processing units per streaming multiprocessor</a:t>
            </a:r>
          </a:p>
          <a:p>
            <a:pPr>
              <a:defRPr/>
            </a:pPr>
            <a:endParaRPr lang="en-US" sz="3000" dirty="0">
              <a:solidFill>
                <a:schemeClr val="bg1"/>
              </a:solidFill>
              <a:latin typeface="OCR A Extended" pitchFamily="50" charset="0"/>
            </a:endParaRPr>
          </a:p>
          <a:p>
            <a:pPr>
              <a:defRPr/>
            </a:pPr>
            <a:r>
              <a:rPr lang="en-US" sz="3000" dirty="0">
                <a:solidFill>
                  <a:srgbClr val="00B0F0"/>
                </a:solidFill>
                <a:latin typeface="OCR A Extended" pitchFamily="50" charset="0"/>
              </a:rPr>
              <a:t>2MB</a:t>
            </a:r>
            <a:r>
              <a:rPr lang="en-US" sz="3000" dirty="0">
                <a:solidFill>
                  <a:schemeClr val="bg1"/>
                </a:solidFill>
                <a:latin typeface="OCR A Extended" pitchFamily="50" charset="0"/>
              </a:rPr>
              <a:t> Level 2 Cache</a:t>
            </a:r>
          </a:p>
          <a:p>
            <a:pPr>
              <a:defRPr/>
            </a:pPr>
            <a:endParaRPr lang="en-US" sz="3000" dirty="0">
              <a:solidFill>
                <a:schemeClr val="bg1"/>
              </a:solidFill>
              <a:latin typeface="OCR A Extended" pitchFamily="50" charset="0"/>
            </a:endParaRPr>
          </a:p>
          <a:p>
            <a:pPr>
              <a:defRPr/>
            </a:pPr>
            <a:r>
              <a:rPr lang="en-US" sz="3000" dirty="0">
                <a:solidFill>
                  <a:schemeClr val="bg1"/>
                </a:solidFill>
                <a:latin typeface="OCR A Extended" pitchFamily="50" charset="0"/>
              </a:rPr>
              <a:t>Massive Power Usage Reduction</a:t>
            </a:r>
          </a:p>
          <a:p>
            <a:pPr>
              <a:defRPr/>
            </a:pPr>
            <a:endParaRPr lang="en-US" sz="3000" dirty="0">
              <a:solidFill>
                <a:schemeClr val="bg1"/>
              </a:solidFill>
              <a:latin typeface="OCR A Extended" pitchFamily="50" charset="0"/>
            </a:endParaRPr>
          </a:p>
          <a:p>
            <a:pPr>
              <a:defRPr/>
            </a:pPr>
            <a:r>
              <a:rPr lang="en-US" sz="3000" dirty="0">
                <a:solidFill>
                  <a:schemeClr val="bg1"/>
                </a:solidFill>
                <a:latin typeface="OCR A Extended" pitchFamily="50" charset="0"/>
              </a:rPr>
              <a:t>Native shared memory atomic operations and CAS</a:t>
            </a:r>
          </a:p>
          <a:p>
            <a:pPr>
              <a:defRPr/>
            </a:pPr>
            <a:endParaRPr lang="en-US" sz="3000" dirty="0">
              <a:solidFill>
                <a:schemeClr val="bg1"/>
              </a:solidFill>
              <a:latin typeface="OCR A Extended" pitchFamily="50" charset="0"/>
            </a:endParaRPr>
          </a:p>
          <a:p>
            <a:pPr>
              <a:defRPr/>
            </a:pPr>
            <a:r>
              <a:rPr lang="en-US" sz="3000" dirty="0">
                <a:solidFill>
                  <a:schemeClr val="bg1"/>
                </a:solidFill>
                <a:latin typeface="OCR A Extended" pitchFamily="50" charset="0"/>
              </a:rPr>
              <a:t>Isolated Warp Scheduling</a:t>
            </a:r>
          </a:p>
        </p:txBody>
      </p:sp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0" y="1714500"/>
            <a:ext cx="4325938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838200" y="190500"/>
            <a:ext cx="13716000" cy="1428750"/>
          </a:xfrm>
        </p:spPr>
        <p:txBody>
          <a:bodyPr/>
          <a:lstStyle/>
          <a:p>
            <a:r>
              <a:rPr lang="en-US" altLang="en-US">
                <a:solidFill>
                  <a:srgbClr val="00B050"/>
                </a:solidFill>
              </a:rPr>
              <a:t>NVIDA TX2 Configuration</a:t>
            </a:r>
          </a:p>
        </p:txBody>
      </p:sp>
      <p:pic>
        <p:nvPicPr>
          <p:cNvPr id="30723" name="Picture 2" descr="https://devblogs.nvidia.com/wp-content/uploads/2017/03/Tegra_Parker_Block_Diagram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19250"/>
            <a:ext cx="11658600" cy="680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762000" y="138113"/>
            <a:ext cx="13716000" cy="1428750"/>
          </a:xfrm>
        </p:spPr>
        <p:txBody>
          <a:bodyPr/>
          <a:lstStyle/>
          <a:p>
            <a:r>
              <a:rPr lang="en-US" altLang="en-US" b="1">
                <a:solidFill>
                  <a:srgbClr val="92D050"/>
                </a:solidFill>
              </a:rPr>
              <a:t>NVIDIA PASCAL GP100 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43050"/>
            <a:ext cx="11582400" cy="678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-000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392400" cy="865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138"/>
            <a:ext cx="15240000" cy="865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2000" y="7807325"/>
            <a:ext cx="3556000" cy="595313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1104900" indent="-42386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700213" indent="-33972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2379663" indent="-33972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3060700" indent="-3397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3517900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975100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4432300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889500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1800">
                <a:latin typeface="Palatino" pitchFamily="16" charset="0"/>
              </a:rPr>
              <a:t>© David Kirk/NVIDIA and Wen-mei W. Hwu, 2007-2013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1800">
                <a:latin typeface="Palatino" pitchFamily="16" charset="0"/>
              </a:rPr>
              <a:t>ECE 408, University of Illinois, Urbana-Champaign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7000" y="7807325"/>
            <a:ext cx="4826000" cy="595313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32709925-26B5-455A-A8CC-0E7F2F1FB289}" type="slidenum">
              <a:rPr lang="en-US" altLang="en-US" sz="1400"/>
              <a:pPr algn="ctr"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p:grpSp>
        <p:nvGrpSpPr>
          <p:cNvPr id="14340" name="Group 2"/>
          <p:cNvGrpSpPr>
            <a:grpSpLocks/>
          </p:cNvGrpSpPr>
          <p:nvPr/>
        </p:nvGrpSpPr>
        <p:grpSpPr bwMode="auto">
          <a:xfrm>
            <a:off x="7874000" y="2667000"/>
            <a:ext cx="5588000" cy="3429000"/>
            <a:chOff x="3044" y="1052"/>
            <a:chExt cx="1987" cy="1441"/>
          </a:xfrm>
        </p:grpSpPr>
        <p:sp>
          <p:nvSpPr>
            <p:cNvPr id="14352" name="Rectangle 3"/>
            <p:cNvSpPr>
              <a:spLocks noChangeArrowheads="1"/>
            </p:cNvSpPr>
            <p:nvPr/>
          </p:nvSpPr>
          <p:spPr bwMode="auto">
            <a:xfrm>
              <a:off x="3044" y="2245"/>
              <a:ext cx="1987" cy="24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</a:rPr>
                <a:t>DRAM</a:t>
              </a:r>
            </a:p>
          </p:txBody>
        </p:sp>
        <p:grpSp>
          <p:nvGrpSpPr>
            <p:cNvPr id="14353" name="Group 4"/>
            <p:cNvGrpSpPr>
              <a:grpSpLocks/>
            </p:cNvGrpSpPr>
            <p:nvPr/>
          </p:nvGrpSpPr>
          <p:grpSpPr bwMode="auto">
            <a:xfrm>
              <a:off x="3046" y="1052"/>
              <a:ext cx="1984" cy="1086"/>
              <a:chOff x="1888" y="2761"/>
              <a:chExt cx="1984" cy="1086"/>
            </a:xfrm>
          </p:grpSpPr>
          <p:grpSp>
            <p:nvGrpSpPr>
              <p:cNvPr id="14354" name="Group 5"/>
              <p:cNvGrpSpPr>
                <a:grpSpLocks/>
              </p:cNvGrpSpPr>
              <p:nvPr/>
            </p:nvGrpSpPr>
            <p:grpSpPr bwMode="auto">
              <a:xfrm>
                <a:off x="1888" y="2761"/>
                <a:ext cx="1984" cy="118"/>
                <a:chOff x="-141" y="2876"/>
                <a:chExt cx="1984" cy="118"/>
              </a:xfrm>
            </p:grpSpPr>
            <p:grpSp>
              <p:nvGrpSpPr>
                <p:cNvPr id="14495" name="Group 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14512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13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4496" name="Rectangle 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1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97" name="Line 1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98" name="Line 1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99" name="Line 1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00" name="Line 1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01" name="Line 1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02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03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04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05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06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07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08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09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10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511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55" name="Group 25"/>
              <p:cNvGrpSpPr>
                <a:grpSpLocks/>
              </p:cNvGrpSpPr>
              <p:nvPr/>
            </p:nvGrpSpPr>
            <p:grpSpPr bwMode="auto">
              <a:xfrm>
                <a:off x="1888" y="2899"/>
                <a:ext cx="1984" cy="118"/>
                <a:chOff x="-141" y="2876"/>
                <a:chExt cx="1984" cy="118"/>
              </a:xfrm>
            </p:grpSpPr>
            <p:grpSp>
              <p:nvGrpSpPr>
                <p:cNvPr id="14476" name="Group 2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14493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94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4477" name="Rectangle 2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1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78" name="Line 3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79" name="Line 3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80" name="Line 3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81" name="Line 3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82" name="Line 3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83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84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85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86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87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88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89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90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91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92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56" name="Group 45"/>
              <p:cNvGrpSpPr>
                <a:grpSpLocks/>
              </p:cNvGrpSpPr>
              <p:nvPr/>
            </p:nvGrpSpPr>
            <p:grpSpPr bwMode="auto">
              <a:xfrm>
                <a:off x="1888" y="3037"/>
                <a:ext cx="1984" cy="118"/>
                <a:chOff x="-141" y="2876"/>
                <a:chExt cx="1984" cy="118"/>
              </a:xfrm>
            </p:grpSpPr>
            <p:grpSp>
              <p:nvGrpSpPr>
                <p:cNvPr id="14457" name="Group 4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14474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75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4458" name="Rectangle 4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1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59" name="Line 5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60" name="Line 5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61" name="Line 5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62" name="Line 5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63" name="Line 5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64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65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66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67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68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6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70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71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72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73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57" name="Group 65"/>
              <p:cNvGrpSpPr>
                <a:grpSpLocks/>
              </p:cNvGrpSpPr>
              <p:nvPr/>
            </p:nvGrpSpPr>
            <p:grpSpPr bwMode="auto">
              <a:xfrm>
                <a:off x="1888" y="3175"/>
                <a:ext cx="1984" cy="118"/>
                <a:chOff x="-141" y="2876"/>
                <a:chExt cx="1984" cy="118"/>
              </a:xfrm>
            </p:grpSpPr>
            <p:grpSp>
              <p:nvGrpSpPr>
                <p:cNvPr id="14438" name="Group 6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14455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56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4439" name="Rectangle 6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1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40" name="Line 7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41" name="Line 7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42" name="Line 7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43" name="Line 7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44" name="Line 7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45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46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47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48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49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50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51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52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53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54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58" name="Group 85"/>
              <p:cNvGrpSpPr>
                <a:grpSpLocks/>
              </p:cNvGrpSpPr>
              <p:nvPr/>
            </p:nvGrpSpPr>
            <p:grpSpPr bwMode="auto">
              <a:xfrm>
                <a:off x="1888" y="3314"/>
                <a:ext cx="1984" cy="118"/>
                <a:chOff x="-141" y="2876"/>
                <a:chExt cx="1984" cy="118"/>
              </a:xfrm>
            </p:grpSpPr>
            <p:grpSp>
              <p:nvGrpSpPr>
                <p:cNvPr id="14419" name="Group 8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14436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37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4420" name="Rectangle 8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1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21" name="Line 9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22" name="Line 9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23" name="Line 9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24" name="Line 9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25" name="Line 9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26" name="Line 9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27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28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29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30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31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32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33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34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35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59" name="Group 105"/>
              <p:cNvGrpSpPr>
                <a:grpSpLocks/>
              </p:cNvGrpSpPr>
              <p:nvPr/>
            </p:nvGrpSpPr>
            <p:grpSpPr bwMode="auto">
              <a:xfrm>
                <a:off x="1888" y="3452"/>
                <a:ext cx="1984" cy="118"/>
                <a:chOff x="-141" y="2876"/>
                <a:chExt cx="1984" cy="118"/>
              </a:xfrm>
            </p:grpSpPr>
            <p:grpSp>
              <p:nvGrpSpPr>
                <p:cNvPr id="14400" name="Group 10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14417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18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4401" name="Rectangle 10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1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02" name="Line 11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03" name="Line 11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04" name="Line 11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05" name="Line 11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06" name="Line 11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07" name="Line 11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08" name="Line 11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09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10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11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12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13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14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15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416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60" name="Group 125"/>
              <p:cNvGrpSpPr>
                <a:grpSpLocks/>
              </p:cNvGrpSpPr>
              <p:nvPr/>
            </p:nvGrpSpPr>
            <p:grpSpPr bwMode="auto">
              <a:xfrm>
                <a:off x="1888" y="3590"/>
                <a:ext cx="1984" cy="118"/>
                <a:chOff x="-141" y="2876"/>
                <a:chExt cx="1984" cy="118"/>
              </a:xfrm>
            </p:grpSpPr>
            <p:grpSp>
              <p:nvGrpSpPr>
                <p:cNvPr id="14381" name="Group 12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1439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39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43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1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383" name="Line 13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84" name="Line 13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85" name="Line 13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86" name="Line 13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87" name="Line 13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88" name="Line 13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89" name="Line 13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90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91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92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93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94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95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96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97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361" name="Group 145"/>
              <p:cNvGrpSpPr>
                <a:grpSpLocks/>
              </p:cNvGrpSpPr>
              <p:nvPr/>
            </p:nvGrpSpPr>
            <p:grpSpPr bwMode="auto">
              <a:xfrm>
                <a:off x="1888" y="3729"/>
                <a:ext cx="1984" cy="118"/>
                <a:chOff x="-141" y="2876"/>
                <a:chExt cx="1984" cy="118"/>
              </a:xfrm>
            </p:grpSpPr>
            <p:grpSp>
              <p:nvGrpSpPr>
                <p:cNvPr id="14362" name="Group 146"/>
                <p:cNvGrpSpPr>
                  <a:grpSpLocks/>
                </p:cNvGrpSpPr>
                <p:nvPr/>
              </p:nvGrpSpPr>
              <p:grpSpPr bwMode="auto">
                <a:xfrm>
                  <a:off x="-141" y="2876"/>
                  <a:ext cx="124" cy="115"/>
                  <a:chOff x="707" y="1508"/>
                  <a:chExt cx="124" cy="109"/>
                </a:xfrm>
              </p:grpSpPr>
              <p:sp>
                <p:nvSpPr>
                  <p:cNvPr id="14379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08"/>
                    <a:ext cx="124" cy="52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380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707" y="1565"/>
                    <a:ext cx="124" cy="52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5720" tIns="0" rIns="0" b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4363" name="Rectangle 149"/>
                <p:cNvSpPr>
                  <a:spLocks noChangeArrowheads="1"/>
                </p:cNvSpPr>
                <p:nvPr/>
              </p:nvSpPr>
              <p:spPr bwMode="auto">
                <a:xfrm>
                  <a:off x="0" y="2879"/>
                  <a:ext cx="1843" cy="115"/>
                </a:xfrm>
                <a:prstGeom prst="rect">
                  <a:avLst/>
                </a:prstGeom>
                <a:solidFill>
                  <a:srgbClr val="99FF66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1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364" name="Line 150"/>
                <p:cNvSpPr>
                  <a:spLocks noChangeShapeType="1"/>
                </p:cNvSpPr>
                <p:nvPr/>
              </p:nvSpPr>
              <p:spPr bwMode="auto">
                <a:xfrm>
                  <a:off x="11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65" name="Line 151"/>
                <p:cNvSpPr>
                  <a:spLocks noChangeShapeType="1"/>
                </p:cNvSpPr>
                <p:nvPr/>
              </p:nvSpPr>
              <p:spPr bwMode="auto">
                <a:xfrm>
                  <a:off x="23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66" name="Line 152"/>
                <p:cNvSpPr>
                  <a:spLocks noChangeShapeType="1"/>
                </p:cNvSpPr>
                <p:nvPr/>
              </p:nvSpPr>
              <p:spPr bwMode="auto">
                <a:xfrm>
                  <a:off x="34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67" name="Line 153"/>
                <p:cNvSpPr>
                  <a:spLocks noChangeShapeType="1"/>
                </p:cNvSpPr>
                <p:nvPr/>
              </p:nvSpPr>
              <p:spPr bwMode="auto">
                <a:xfrm>
                  <a:off x="460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68" name="Line 154"/>
                <p:cNvSpPr>
                  <a:spLocks noChangeShapeType="1"/>
                </p:cNvSpPr>
                <p:nvPr/>
              </p:nvSpPr>
              <p:spPr bwMode="auto">
                <a:xfrm>
                  <a:off x="575" y="2879"/>
                  <a:ext cx="0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69" name="Line 155"/>
                <p:cNvSpPr>
                  <a:spLocks noChangeShapeType="1"/>
                </p:cNvSpPr>
                <p:nvPr/>
              </p:nvSpPr>
              <p:spPr bwMode="auto">
                <a:xfrm flipH="1">
                  <a:off x="690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70" name="Line 156"/>
                <p:cNvSpPr>
                  <a:spLocks noChangeShapeType="1"/>
                </p:cNvSpPr>
                <p:nvPr/>
              </p:nvSpPr>
              <p:spPr bwMode="auto">
                <a:xfrm flipH="1">
                  <a:off x="138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71" name="Line 157"/>
                <p:cNvSpPr>
                  <a:spLocks noChangeShapeType="1"/>
                </p:cNvSpPr>
                <p:nvPr/>
              </p:nvSpPr>
              <p:spPr bwMode="auto">
                <a:xfrm flipH="1">
                  <a:off x="80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72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92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73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103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74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1151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75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266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76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149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77" name="Line 163"/>
                <p:cNvSpPr>
                  <a:spLocks noChangeShapeType="1"/>
                </p:cNvSpPr>
                <p:nvPr/>
              </p:nvSpPr>
              <p:spPr bwMode="auto">
                <a:xfrm flipH="1">
                  <a:off x="1612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  <p:sp>
              <p:nvSpPr>
                <p:cNvPr id="14378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727" y="2879"/>
                  <a:ext cx="1" cy="115"/>
                </a:xfrm>
                <a:prstGeom prst="line">
                  <a:avLst/>
                </a:prstGeom>
                <a:noFill/>
                <a:ln w="9525">
                  <a:solidFill>
                    <a:srgbClr val="96969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4341" name="Group 165"/>
          <p:cNvGrpSpPr>
            <a:grpSpLocks/>
          </p:cNvGrpSpPr>
          <p:nvPr/>
        </p:nvGrpSpPr>
        <p:grpSpPr bwMode="auto">
          <a:xfrm>
            <a:off x="1651000" y="2667000"/>
            <a:ext cx="5461000" cy="3429000"/>
            <a:chOff x="991" y="1935"/>
            <a:chExt cx="1688" cy="1226"/>
          </a:xfrm>
        </p:grpSpPr>
        <p:sp>
          <p:nvSpPr>
            <p:cNvPr id="14345" name="Rectangle 166"/>
            <p:cNvSpPr>
              <a:spLocks noChangeArrowheads="1"/>
            </p:cNvSpPr>
            <p:nvPr/>
          </p:nvSpPr>
          <p:spPr bwMode="auto">
            <a:xfrm>
              <a:off x="992" y="2425"/>
              <a:ext cx="1687" cy="43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chemeClr val="bg1"/>
                  </a:solidFill>
                </a:rPr>
                <a:t>Cache</a:t>
              </a:r>
            </a:p>
          </p:txBody>
        </p:sp>
        <p:sp>
          <p:nvSpPr>
            <p:cNvPr id="14346" name="Rectangle 167"/>
            <p:cNvSpPr>
              <a:spLocks noChangeArrowheads="1"/>
            </p:cNvSpPr>
            <p:nvPr/>
          </p:nvSpPr>
          <p:spPr bwMode="auto">
            <a:xfrm>
              <a:off x="2285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chemeClr val="bg1"/>
                  </a:solidFill>
                </a:rPr>
                <a:t>ALU</a:t>
              </a:r>
            </a:p>
          </p:txBody>
        </p:sp>
        <p:sp>
          <p:nvSpPr>
            <p:cNvPr id="14347" name="Rectangle 168"/>
            <p:cNvSpPr>
              <a:spLocks noChangeArrowheads="1"/>
            </p:cNvSpPr>
            <p:nvPr/>
          </p:nvSpPr>
          <p:spPr bwMode="auto">
            <a:xfrm>
              <a:off x="992" y="1935"/>
              <a:ext cx="836" cy="463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chemeClr val="bg1"/>
                  </a:solidFill>
                </a:rPr>
                <a:t>Control</a:t>
              </a:r>
            </a:p>
          </p:txBody>
        </p:sp>
        <p:sp>
          <p:nvSpPr>
            <p:cNvPr id="14348" name="Rectangle 169"/>
            <p:cNvSpPr>
              <a:spLocks noChangeArrowheads="1"/>
            </p:cNvSpPr>
            <p:nvPr/>
          </p:nvSpPr>
          <p:spPr bwMode="auto">
            <a:xfrm>
              <a:off x="2285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chemeClr val="bg1"/>
                  </a:solidFill>
                </a:rPr>
                <a:t>ALU</a:t>
              </a:r>
            </a:p>
          </p:txBody>
        </p:sp>
        <p:sp>
          <p:nvSpPr>
            <p:cNvPr id="14349" name="Rectangle 170"/>
            <p:cNvSpPr>
              <a:spLocks noChangeArrowheads="1"/>
            </p:cNvSpPr>
            <p:nvPr/>
          </p:nvSpPr>
          <p:spPr bwMode="auto">
            <a:xfrm>
              <a:off x="1870" y="1935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chemeClr val="bg1"/>
                  </a:solidFill>
                </a:rPr>
                <a:t>ALU</a:t>
              </a:r>
            </a:p>
          </p:txBody>
        </p:sp>
        <p:sp>
          <p:nvSpPr>
            <p:cNvPr id="14350" name="Rectangle 171"/>
            <p:cNvSpPr>
              <a:spLocks noChangeArrowheads="1"/>
            </p:cNvSpPr>
            <p:nvPr/>
          </p:nvSpPr>
          <p:spPr bwMode="auto">
            <a:xfrm>
              <a:off x="1870" y="2178"/>
              <a:ext cx="394" cy="22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 b="1">
                  <a:solidFill>
                    <a:schemeClr val="bg1"/>
                  </a:solidFill>
                </a:rPr>
                <a:t>ALU</a:t>
              </a:r>
            </a:p>
          </p:txBody>
        </p:sp>
        <p:sp>
          <p:nvSpPr>
            <p:cNvPr id="14351" name="Rectangle 172"/>
            <p:cNvSpPr>
              <a:spLocks noChangeArrowheads="1"/>
            </p:cNvSpPr>
            <p:nvPr/>
          </p:nvSpPr>
          <p:spPr bwMode="auto">
            <a:xfrm>
              <a:off x="991" y="2950"/>
              <a:ext cx="1687" cy="21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</a:rPr>
                <a:t>DRAM</a:t>
              </a:r>
            </a:p>
          </p:txBody>
        </p:sp>
      </p:grpSp>
      <p:sp>
        <p:nvSpPr>
          <p:cNvPr id="14342" name="Text Box 173"/>
          <p:cNvSpPr txBox="1">
            <a:spLocks noChangeArrowheads="1"/>
          </p:cNvSpPr>
          <p:nvPr/>
        </p:nvSpPr>
        <p:spPr bwMode="auto">
          <a:xfrm>
            <a:off x="3556000" y="3619500"/>
            <a:ext cx="1524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6063" tIns="68031" rIns="136063" bIns="6803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CPU</a:t>
            </a:r>
          </a:p>
        </p:txBody>
      </p:sp>
      <p:sp>
        <p:nvSpPr>
          <p:cNvPr id="14343" name="Text Box 174"/>
          <p:cNvSpPr txBox="1">
            <a:spLocks noChangeArrowheads="1"/>
          </p:cNvSpPr>
          <p:nvPr/>
        </p:nvSpPr>
        <p:spPr bwMode="auto">
          <a:xfrm>
            <a:off x="9906000" y="3524250"/>
            <a:ext cx="1524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6063" tIns="68031" rIns="136063" bIns="6803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/>
              <a:t>GPU</a:t>
            </a:r>
          </a:p>
        </p:txBody>
      </p:sp>
      <p:sp>
        <p:nvSpPr>
          <p:cNvPr id="14344" name="Rectangle 17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>
                <a:solidFill>
                  <a:schemeClr val="tx1"/>
                </a:solidFill>
              </a:rPr>
              <a:t>CPUs and GPUs have fundamentally different design philosophies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635000" y="476250"/>
            <a:ext cx="13970000" cy="645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6063" tIns="68031" rIns="136063" bIns="68031">
            <a:spAutoFit/>
          </a:bodyPr>
          <a:lstStyle>
            <a:lvl1pPr defTabSz="13604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36048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360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360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360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 b="1">
                <a:cs typeface="Arial" charset="0"/>
              </a:rPr>
              <a:t>OpenMP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cs typeface="Arial" charset="0"/>
              </a:rPr>
              <a:t>An accepted standard developed in the late 1990s by a group of industry specialists.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cs typeface="Arial" charset="0"/>
              </a:rPr>
              <a:t>Consists of a small set of compiler directives, augmented with a small set of library routines and environment variables using the base language Fortran and C/C++.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cs typeface="Arial" charset="0"/>
              </a:rPr>
              <a:t>The compiler directives can specify such things as the par and forall operations described previously.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600">
              <a:cs typeface="Arial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ChangeArrowheads="1"/>
          </p:cNvSpPr>
          <p:nvPr/>
        </p:nvSpPr>
        <p:spPr bwMode="auto">
          <a:xfrm>
            <a:off x="10414000" y="4333875"/>
            <a:ext cx="2540000" cy="2476500"/>
          </a:xfrm>
          <a:prstGeom prst="rect">
            <a:avLst/>
          </a:prstGeom>
          <a:solidFill>
            <a:srgbClr val="001B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6063" tIns="68031" rIns="136063" bIns="68031" anchor="ctr"/>
          <a:lstStyle>
            <a:lvl1pPr defTabSz="13604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1104900" indent="-423863" defTabSz="136048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700213" indent="-339725" defTabSz="1360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2381250" indent="-339725" defTabSz="1360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3060700" indent="-339725" defTabSz="1360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35179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9751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44323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8895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3000">
              <a:latin typeface="Courier New" pitchFamily="49" charset="0"/>
              <a:cs typeface="Arial" charset="0"/>
            </a:endParaRPr>
          </a:p>
        </p:txBody>
      </p:sp>
      <p:sp>
        <p:nvSpPr>
          <p:cNvPr id="40963" name="Rectangle 5"/>
          <p:cNvSpPr>
            <a:spLocks noChangeArrowheads="1"/>
          </p:cNvSpPr>
          <p:nvPr/>
        </p:nvSpPr>
        <p:spPr bwMode="auto">
          <a:xfrm>
            <a:off x="6604000" y="4333875"/>
            <a:ext cx="2667000" cy="2476500"/>
          </a:xfrm>
          <a:prstGeom prst="rect">
            <a:avLst/>
          </a:prstGeom>
          <a:solidFill>
            <a:srgbClr val="001B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6063" tIns="68031" rIns="136063" bIns="68031" anchor="ctr"/>
          <a:lstStyle>
            <a:lvl1pPr defTabSz="13604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1104900" indent="-423863" defTabSz="136048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700213" indent="-339725" defTabSz="1360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2381250" indent="-339725" defTabSz="1360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3060700" indent="-339725" defTabSz="1360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35179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9751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44323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8895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3000">
              <a:latin typeface="Courier New" pitchFamily="49" charset="0"/>
              <a:cs typeface="Arial" charset="0"/>
            </a:endParaRPr>
          </a:p>
        </p:txBody>
      </p:sp>
      <p:sp>
        <p:nvSpPr>
          <p:cNvPr id="40964" name="Rectangle 6"/>
          <p:cNvSpPr>
            <a:spLocks noChangeArrowheads="1"/>
          </p:cNvSpPr>
          <p:nvPr/>
        </p:nvSpPr>
        <p:spPr bwMode="auto">
          <a:xfrm>
            <a:off x="2667000" y="4333875"/>
            <a:ext cx="2667000" cy="2476500"/>
          </a:xfrm>
          <a:prstGeom prst="rect">
            <a:avLst/>
          </a:prstGeom>
          <a:solidFill>
            <a:srgbClr val="001B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6063" tIns="68031" rIns="136063" bIns="68031" anchor="ctr"/>
          <a:lstStyle>
            <a:lvl1pPr defTabSz="13604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1104900" indent="-423863" defTabSz="136048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700213" indent="-339725" defTabSz="1360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2381250" indent="-339725" defTabSz="1360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3060700" indent="-339725" defTabSz="1360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35179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9751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44323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8895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3000">
              <a:latin typeface="Courier New" pitchFamily="49" charset="0"/>
              <a:cs typeface="Arial" charset="0"/>
            </a:endParaRPr>
          </a:p>
        </p:txBody>
      </p:sp>
      <p:sp>
        <p:nvSpPr>
          <p:cNvPr id="40965" name="Line 7"/>
          <p:cNvSpPr>
            <a:spLocks noChangeShapeType="1"/>
          </p:cNvSpPr>
          <p:nvPr/>
        </p:nvSpPr>
        <p:spPr bwMode="auto">
          <a:xfrm>
            <a:off x="1535113" y="5483225"/>
            <a:ext cx="12588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Line 8"/>
          <p:cNvSpPr>
            <a:spLocks noChangeShapeType="1"/>
          </p:cNvSpPr>
          <p:nvPr/>
        </p:nvSpPr>
        <p:spPr bwMode="auto">
          <a:xfrm>
            <a:off x="3440113" y="4943475"/>
            <a:ext cx="12588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Line 9"/>
          <p:cNvSpPr>
            <a:spLocks noChangeShapeType="1"/>
          </p:cNvSpPr>
          <p:nvPr/>
        </p:nvSpPr>
        <p:spPr bwMode="auto">
          <a:xfrm>
            <a:off x="3440113" y="5267325"/>
            <a:ext cx="125888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Line 10"/>
          <p:cNvSpPr>
            <a:spLocks noChangeShapeType="1"/>
          </p:cNvSpPr>
          <p:nvPr/>
        </p:nvSpPr>
        <p:spPr bwMode="auto">
          <a:xfrm>
            <a:off x="3440113" y="5592763"/>
            <a:ext cx="125888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Line 11"/>
          <p:cNvSpPr>
            <a:spLocks noChangeShapeType="1"/>
          </p:cNvSpPr>
          <p:nvPr/>
        </p:nvSpPr>
        <p:spPr bwMode="auto">
          <a:xfrm>
            <a:off x="3440113" y="5915025"/>
            <a:ext cx="125888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Line 12"/>
          <p:cNvSpPr>
            <a:spLocks noChangeShapeType="1"/>
          </p:cNvSpPr>
          <p:nvPr/>
        </p:nvSpPr>
        <p:spPr bwMode="auto">
          <a:xfrm flipV="1">
            <a:off x="2798763" y="4946650"/>
            <a:ext cx="625475" cy="531813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Line 13"/>
          <p:cNvSpPr>
            <a:spLocks noChangeShapeType="1"/>
          </p:cNvSpPr>
          <p:nvPr/>
        </p:nvSpPr>
        <p:spPr bwMode="auto">
          <a:xfrm flipV="1">
            <a:off x="2798763" y="5270500"/>
            <a:ext cx="625475" cy="207963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Line 14"/>
          <p:cNvSpPr>
            <a:spLocks noChangeShapeType="1"/>
          </p:cNvSpPr>
          <p:nvPr/>
        </p:nvSpPr>
        <p:spPr bwMode="auto">
          <a:xfrm>
            <a:off x="2805113" y="5491163"/>
            <a:ext cx="623887" cy="101600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Line 15"/>
          <p:cNvSpPr>
            <a:spLocks noChangeShapeType="1"/>
          </p:cNvSpPr>
          <p:nvPr/>
        </p:nvSpPr>
        <p:spPr bwMode="auto">
          <a:xfrm>
            <a:off x="2805113" y="5491163"/>
            <a:ext cx="623887" cy="423862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Line 16"/>
          <p:cNvSpPr>
            <a:spLocks noChangeShapeType="1"/>
          </p:cNvSpPr>
          <p:nvPr/>
        </p:nvSpPr>
        <p:spPr bwMode="auto">
          <a:xfrm>
            <a:off x="4710113" y="4951413"/>
            <a:ext cx="623887" cy="531812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Line 17"/>
          <p:cNvSpPr>
            <a:spLocks noChangeShapeType="1"/>
          </p:cNvSpPr>
          <p:nvPr/>
        </p:nvSpPr>
        <p:spPr bwMode="auto">
          <a:xfrm>
            <a:off x="4710113" y="5275263"/>
            <a:ext cx="623887" cy="207962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Line 18"/>
          <p:cNvSpPr>
            <a:spLocks noChangeShapeType="1"/>
          </p:cNvSpPr>
          <p:nvPr/>
        </p:nvSpPr>
        <p:spPr bwMode="auto">
          <a:xfrm flipV="1">
            <a:off x="4703763" y="5486400"/>
            <a:ext cx="625475" cy="101600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Line 19"/>
          <p:cNvSpPr>
            <a:spLocks noChangeShapeType="1"/>
          </p:cNvSpPr>
          <p:nvPr/>
        </p:nvSpPr>
        <p:spPr bwMode="auto">
          <a:xfrm flipV="1">
            <a:off x="4703763" y="5486400"/>
            <a:ext cx="625475" cy="425450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Line 20"/>
          <p:cNvSpPr>
            <a:spLocks noChangeShapeType="1"/>
          </p:cNvSpPr>
          <p:nvPr/>
        </p:nvSpPr>
        <p:spPr bwMode="auto">
          <a:xfrm>
            <a:off x="5345113" y="5483225"/>
            <a:ext cx="12588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Line 21"/>
          <p:cNvSpPr>
            <a:spLocks noChangeShapeType="1"/>
          </p:cNvSpPr>
          <p:nvPr/>
        </p:nvSpPr>
        <p:spPr bwMode="auto">
          <a:xfrm>
            <a:off x="7250113" y="4943475"/>
            <a:ext cx="125888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0" name="Line 22"/>
          <p:cNvSpPr>
            <a:spLocks noChangeShapeType="1"/>
          </p:cNvSpPr>
          <p:nvPr/>
        </p:nvSpPr>
        <p:spPr bwMode="auto">
          <a:xfrm>
            <a:off x="7250113" y="5267325"/>
            <a:ext cx="125888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Line 23"/>
          <p:cNvSpPr>
            <a:spLocks noChangeShapeType="1"/>
          </p:cNvSpPr>
          <p:nvPr/>
        </p:nvSpPr>
        <p:spPr bwMode="auto">
          <a:xfrm>
            <a:off x="7250113" y="5592763"/>
            <a:ext cx="125888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Line 24"/>
          <p:cNvSpPr>
            <a:spLocks noChangeShapeType="1"/>
          </p:cNvSpPr>
          <p:nvPr/>
        </p:nvSpPr>
        <p:spPr bwMode="auto">
          <a:xfrm>
            <a:off x="7250113" y="5915025"/>
            <a:ext cx="125888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Line 25"/>
          <p:cNvSpPr>
            <a:spLocks noChangeShapeType="1"/>
          </p:cNvSpPr>
          <p:nvPr/>
        </p:nvSpPr>
        <p:spPr bwMode="auto">
          <a:xfrm flipV="1">
            <a:off x="6608763" y="4946650"/>
            <a:ext cx="625475" cy="531813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4" name="Line 26"/>
          <p:cNvSpPr>
            <a:spLocks noChangeShapeType="1"/>
          </p:cNvSpPr>
          <p:nvPr/>
        </p:nvSpPr>
        <p:spPr bwMode="auto">
          <a:xfrm flipV="1">
            <a:off x="6608763" y="5270500"/>
            <a:ext cx="625475" cy="207963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5" name="Line 27"/>
          <p:cNvSpPr>
            <a:spLocks noChangeShapeType="1"/>
          </p:cNvSpPr>
          <p:nvPr/>
        </p:nvSpPr>
        <p:spPr bwMode="auto">
          <a:xfrm>
            <a:off x="6615113" y="5491163"/>
            <a:ext cx="623887" cy="101600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Line 28"/>
          <p:cNvSpPr>
            <a:spLocks noChangeShapeType="1"/>
          </p:cNvSpPr>
          <p:nvPr/>
        </p:nvSpPr>
        <p:spPr bwMode="auto">
          <a:xfrm>
            <a:off x="6615113" y="5491163"/>
            <a:ext cx="623887" cy="423862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7" name="Line 29"/>
          <p:cNvSpPr>
            <a:spLocks noChangeShapeType="1"/>
          </p:cNvSpPr>
          <p:nvPr/>
        </p:nvSpPr>
        <p:spPr bwMode="auto">
          <a:xfrm>
            <a:off x="8520113" y="4951413"/>
            <a:ext cx="623887" cy="531812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8" name="Line 30"/>
          <p:cNvSpPr>
            <a:spLocks noChangeShapeType="1"/>
          </p:cNvSpPr>
          <p:nvPr/>
        </p:nvSpPr>
        <p:spPr bwMode="auto">
          <a:xfrm>
            <a:off x="8520113" y="5275263"/>
            <a:ext cx="623887" cy="207962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9" name="Line 31"/>
          <p:cNvSpPr>
            <a:spLocks noChangeShapeType="1"/>
          </p:cNvSpPr>
          <p:nvPr/>
        </p:nvSpPr>
        <p:spPr bwMode="auto">
          <a:xfrm flipV="1">
            <a:off x="8513763" y="5486400"/>
            <a:ext cx="625475" cy="101600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0" name="Line 32"/>
          <p:cNvSpPr>
            <a:spLocks noChangeShapeType="1"/>
          </p:cNvSpPr>
          <p:nvPr/>
        </p:nvSpPr>
        <p:spPr bwMode="auto">
          <a:xfrm flipV="1">
            <a:off x="8513763" y="5486400"/>
            <a:ext cx="625475" cy="425450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Line 33"/>
          <p:cNvSpPr>
            <a:spLocks noChangeShapeType="1"/>
          </p:cNvSpPr>
          <p:nvPr/>
        </p:nvSpPr>
        <p:spPr bwMode="auto">
          <a:xfrm>
            <a:off x="9155113" y="5483225"/>
            <a:ext cx="12588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Line 34"/>
          <p:cNvSpPr>
            <a:spLocks noChangeShapeType="1"/>
          </p:cNvSpPr>
          <p:nvPr/>
        </p:nvSpPr>
        <p:spPr bwMode="auto">
          <a:xfrm>
            <a:off x="11060113" y="4943475"/>
            <a:ext cx="12588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3" name="Line 35"/>
          <p:cNvSpPr>
            <a:spLocks noChangeShapeType="1"/>
          </p:cNvSpPr>
          <p:nvPr/>
        </p:nvSpPr>
        <p:spPr bwMode="auto">
          <a:xfrm>
            <a:off x="11060113" y="5267325"/>
            <a:ext cx="125888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4" name="Line 36"/>
          <p:cNvSpPr>
            <a:spLocks noChangeShapeType="1"/>
          </p:cNvSpPr>
          <p:nvPr/>
        </p:nvSpPr>
        <p:spPr bwMode="auto">
          <a:xfrm>
            <a:off x="11060113" y="5592763"/>
            <a:ext cx="125888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5" name="Line 37"/>
          <p:cNvSpPr>
            <a:spLocks noChangeShapeType="1"/>
          </p:cNvSpPr>
          <p:nvPr/>
        </p:nvSpPr>
        <p:spPr bwMode="auto">
          <a:xfrm>
            <a:off x="11060113" y="5915025"/>
            <a:ext cx="125888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6" name="Line 38"/>
          <p:cNvSpPr>
            <a:spLocks noChangeShapeType="1"/>
          </p:cNvSpPr>
          <p:nvPr/>
        </p:nvSpPr>
        <p:spPr bwMode="auto">
          <a:xfrm flipV="1">
            <a:off x="10418763" y="4946650"/>
            <a:ext cx="625475" cy="531813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7" name="Line 39"/>
          <p:cNvSpPr>
            <a:spLocks noChangeShapeType="1"/>
          </p:cNvSpPr>
          <p:nvPr/>
        </p:nvSpPr>
        <p:spPr bwMode="auto">
          <a:xfrm flipV="1">
            <a:off x="10418763" y="5270500"/>
            <a:ext cx="625475" cy="207963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8" name="Line 40"/>
          <p:cNvSpPr>
            <a:spLocks noChangeShapeType="1"/>
          </p:cNvSpPr>
          <p:nvPr/>
        </p:nvSpPr>
        <p:spPr bwMode="auto">
          <a:xfrm>
            <a:off x="10425113" y="5491163"/>
            <a:ext cx="623887" cy="101600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9" name="Line 41"/>
          <p:cNvSpPr>
            <a:spLocks noChangeShapeType="1"/>
          </p:cNvSpPr>
          <p:nvPr/>
        </p:nvSpPr>
        <p:spPr bwMode="auto">
          <a:xfrm>
            <a:off x="10425113" y="5491163"/>
            <a:ext cx="623887" cy="423862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0" name="Line 42"/>
          <p:cNvSpPr>
            <a:spLocks noChangeShapeType="1"/>
          </p:cNvSpPr>
          <p:nvPr/>
        </p:nvSpPr>
        <p:spPr bwMode="auto">
          <a:xfrm>
            <a:off x="12330113" y="4951413"/>
            <a:ext cx="623887" cy="531812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1" name="Line 43"/>
          <p:cNvSpPr>
            <a:spLocks noChangeShapeType="1"/>
          </p:cNvSpPr>
          <p:nvPr/>
        </p:nvSpPr>
        <p:spPr bwMode="auto">
          <a:xfrm>
            <a:off x="12330113" y="5275263"/>
            <a:ext cx="623887" cy="207962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2" name="Line 44"/>
          <p:cNvSpPr>
            <a:spLocks noChangeShapeType="1"/>
          </p:cNvSpPr>
          <p:nvPr/>
        </p:nvSpPr>
        <p:spPr bwMode="auto">
          <a:xfrm flipV="1">
            <a:off x="12323763" y="5486400"/>
            <a:ext cx="625475" cy="101600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3" name="Line 45"/>
          <p:cNvSpPr>
            <a:spLocks noChangeShapeType="1"/>
          </p:cNvSpPr>
          <p:nvPr/>
        </p:nvSpPr>
        <p:spPr bwMode="auto">
          <a:xfrm flipV="1">
            <a:off x="12323763" y="5486400"/>
            <a:ext cx="625475" cy="425450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4" name="Line 46"/>
          <p:cNvSpPr>
            <a:spLocks noChangeShapeType="1"/>
          </p:cNvSpPr>
          <p:nvPr/>
        </p:nvSpPr>
        <p:spPr bwMode="auto">
          <a:xfrm>
            <a:off x="7250113" y="4619625"/>
            <a:ext cx="12588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5" name="Line 47"/>
          <p:cNvSpPr>
            <a:spLocks noChangeShapeType="1"/>
          </p:cNvSpPr>
          <p:nvPr/>
        </p:nvSpPr>
        <p:spPr bwMode="auto">
          <a:xfrm>
            <a:off x="7250113" y="6238875"/>
            <a:ext cx="125888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6" name="Line 48"/>
          <p:cNvSpPr>
            <a:spLocks noChangeShapeType="1"/>
          </p:cNvSpPr>
          <p:nvPr/>
        </p:nvSpPr>
        <p:spPr bwMode="auto">
          <a:xfrm flipV="1">
            <a:off x="6608763" y="4624388"/>
            <a:ext cx="625475" cy="854075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7" name="Line 49"/>
          <p:cNvSpPr>
            <a:spLocks noChangeShapeType="1"/>
          </p:cNvSpPr>
          <p:nvPr/>
        </p:nvSpPr>
        <p:spPr bwMode="auto">
          <a:xfrm>
            <a:off x="6615113" y="5491163"/>
            <a:ext cx="623887" cy="747712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8" name="Line 50"/>
          <p:cNvSpPr>
            <a:spLocks noChangeShapeType="1"/>
          </p:cNvSpPr>
          <p:nvPr/>
        </p:nvSpPr>
        <p:spPr bwMode="auto">
          <a:xfrm>
            <a:off x="8520113" y="4627563"/>
            <a:ext cx="623887" cy="855662"/>
          </a:xfrm>
          <a:prstGeom prst="line">
            <a:avLst/>
          </a:prstGeom>
          <a:noFill/>
          <a:ln w="50800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Line 51"/>
          <p:cNvSpPr>
            <a:spLocks noChangeShapeType="1"/>
          </p:cNvSpPr>
          <p:nvPr/>
        </p:nvSpPr>
        <p:spPr bwMode="auto">
          <a:xfrm flipV="1">
            <a:off x="8513763" y="5486400"/>
            <a:ext cx="625475" cy="749300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Line 52"/>
          <p:cNvSpPr>
            <a:spLocks noChangeShapeType="1"/>
          </p:cNvSpPr>
          <p:nvPr/>
        </p:nvSpPr>
        <p:spPr bwMode="auto">
          <a:xfrm>
            <a:off x="12965113" y="5483225"/>
            <a:ext cx="12588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1" name="Rectangle 53"/>
          <p:cNvSpPr>
            <a:spLocks noChangeArrowheads="1"/>
          </p:cNvSpPr>
          <p:nvPr/>
        </p:nvSpPr>
        <p:spPr bwMode="auto">
          <a:xfrm>
            <a:off x="4762500" y="7127875"/>
            <a:ext cx="64770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008" tIns="68505" rIns="137008" bIns="68505">
            <a:spAutoFit/>
          </a:bodyPr>
          <a:lstStyle>
            <a:lvl1pPr defTabSz="13604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1104900" indent="-423863" defTabSz="136048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700213" indent="-339725" defTabSz="1360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2381250" indent="-339725" defTabSz="1360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3060700" indent="-339725" defTabSz="1360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35179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9751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44323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8895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000" b="1">
                <a:cs typeface="Arial" charset="0"/>
              </a:rPr>
              <a:t>Parallel Regions</a:t>
            </a:r>
          </a:p>
        </p:txBody>
      </p:sp>
      <p:sp>
        <p:nvSpPr>
          <p:cNvPr id="41012" name="Line 54"/>
          <p:cNvSpPr>
            <a:spLocks noChangeShapeType="1"/>
          </p:cNvSpPr>
          <p:nvPr/>
        </p:nvSpPr>
        <p:spPr bwMode="auto">
          <a:xfrm flipV="1">
            <a:off x="9842500" y="6815138"/>
            <a:ext cx="582613" cy="3127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3" name="Line 55"/>
          <p:cNvSpPr>
            <a:spLocks noChangeShapeType="1"/>
          </p:cNvSpPr>
          <p:nvPr/>
        </p:nvSpPr>
        <p:spPr bwMode="auto">
          <a:xfrm flipH="1" flipV="1">
            <a:off x="5334000" y="6783388"/>
            <a:ext cx="952500" cy="344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4" name="Line 56"/>
          <p:cNvSpPr>
            <a:spLocks noChangeShapeType="1"/>
          </p:cNvSpPr>
          <p:nvPr/>
        </p:nvSpPr>
        <p:spPr bwMode="auto">
          <a:xfrm flipV="1">
            <a:off x="8064500" y="6815138"/>
            <a:ext cx="0" cy="3127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5" name="Line 58"/>
          <p:cNvSpPr>
            <a:spLocks noChangeShapeType="1"/>
          </p:cNvSpPr>
          <p:nvPr/>
        </p:nvSpPr>
        <p:spPr bwMode="auto">
          <a:xfrm flipV="1">
            <a:off x="1377950" y="5541963"/>
            <a:ext cx="630238" cy="409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6" name="Content Placeholder 63"/>
          <p:cNvSpPr>
            <a:spLocks/>
          </p:cNvSpPr>
          <p:nvPr/>
        </p:nvSpPr>
        <p:spPr bwMode="auto">
          <a:xfrm>
            <a:off x="762000" y="857250"/>
            <a:ext cx="13716000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6063" tIns="68031" rIns="136063" bIns="68031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/>
              <a:t>Fork-Join Parallelism but thread based: </a:t>
            </a:r>
          </a:p>
          <a:p>
            <a:pPr eaLnBrk="1" hangingPunct="1"/>
            <a:r>
              <a:rPr lang="en-US" altLang="en-US" sz="2800">
                <a:solidFill>
                  <a:srgbClr val="C00000"/>
                </a:solidFill>
              </a:rPr>
              <a:t>Master thread </a:t>
            </a:r>
            <a:r>
              <a:rPr lang="en-US" altLang="en-US" sz="2800"/>
              <a:t>spawns a </a:t>
            </a:r>
            <a:r>
              <a:rPr lang="en-US" altLang="en-US" sz="2800">
                <a:solidFill>
                  <a:srgbClr val="C00000"/>
                </a:solidFill>
              </a:rPr>
              <a:t>team of threads </a:t>
            </a:r>
            <a:r>
              <a:rPr lang="en-US" altLang="en-US" sz="2800"/>
              <a:t>as needed</a:t>
            </a:r>
          </a:p>
          <a:p>
            <a:pPr eaLnBrk="1" hangingPunct="1"/>
            <a:r>
              <a:rPr lang="en-US" altLang="en-US" sz="2800"/>
              <a:t>Parallelism can be added incrementally</a:t>
            </a:r>
          </a:p>
          <a:p>
            <a:pPr lvl="1" eaLnBrk="1" hangingPunct="1"/>
            <a:r>
              <a:rPr lang="en-US" altLang="en-US" sz="2400"/>
              <a:t>sequential program evolves into a parallel program</a:t>
            </a:r>
          </a:p>
          <a:p>
            <a:pPr eaLnBrk="1" hangingPunct="1"/>
            <a:endParaRPr lang="en-US" altLang="en-US" sz="2800"/>
          </a:p>
        </p:txBody>
      </p:sp>
      <p:sp>
        <p:nvSpPr>
          <p:cNvPr id="41017" name="Rectangle 57"/>
          <p:cNvSpPr>
            <a:spLocks noChangeArrowheads="1"/>
          </p:cNvSpPr>
          <p:nvPr/>
        </p:nvSpPr>
        <p:spPr bwMode="auto">
          <a:xfrm>
            <a:off x="317500" y="5905500"/>
            <a:ext cx="2011363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008" tIns="68505" rIns="137008" bIns="68505">
            <a:spAutoFit/>
          </a:bodyPr>
          <a:lstStyle>
            <a:lvl1pPr defTabSz="13604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1104900" indent="-423863" defTabSz="136048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700213" indent="-339725" defTabSz="13604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2381250" indent="-339725" defTabSz="13604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3060700" indent="-339725" defTabSz="13604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35179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9751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44323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889500" indent="-339725" defTabSz="13604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000" b="1">
                <a:cs typeface="Arial" charset="0"/>
              </a:rPr>
              <a:t>Master Thread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009650"/>
            <a:ext cx="145446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628650"/>
            <a:ext cx="12434888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52450"/>
            <a:ext cx="14125575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5240000" cy="859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1588" cy="857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15228888" cy="85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1223963"/>
            <a:ext cx="695325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104900" y="323850"/>
            <a:ext cx="114681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Jacobi Iteration 2D C++ Code</a:t>
            </a:r>
          </a:p>
        </p:txBody>
      </p:sp>
      <p:pic>
        <p:nvPicPr>
          <p:cNvPr id="5325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04975"/>
            <a:ext cx="11806238" cy="68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104900" y="323850"/>
            <a:ext cx="114681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Jacobi Iteration 2D C++ Code</a:t>
            </a:r>
          </a:p>
        </p:txBody>
      </p:sp>
      <p:pic>
        <p:nvPicPr>
          <p:cNvPr id="5427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8" y="1708150"/>
            <a:ext cx="11804650" cy="683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400050"/>
            <a:ext cx="9158288" cy="800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104900" y="323850"/>
            <a:ext cx="114681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Identify Parallelism</a:t>
            </a:r>
          </a:p>
        </p:txBody>
      </p:sp>
      <p:pic>
        <p:nvPicPr>
          <p:cNvPr id="5632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1720850"/>
            <a:ext cx="11806238" cy="68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1104900" y="323850"/>
            <a:ext cx="114681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Identify Parallelism</a:t>
            </a:r>
          </a:p>
        </p:txBody>
      </p:sp>
      <p:pic>
        <p:nvPicPr>
          <p:cNvPr id="5734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712913"/>
            <a:ext cx="11844338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47650"/>
            <a:ext cx="8915400" cy="763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1104900" y="323850"/>
            <a:ext cx="114681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Express Parallelism</a:t>
            </a:r>
          </a:p>
        </p:txBody>
      </p:sp>
      <p:pic>
        <p:nvPicPr>
          <p:cNvPr id="5939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712913"/>
            <a:ext cx="11844338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1233488"/>
            <a:ext cx="10125075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1143000" y="284163"/>
            <a:ext cx="114681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Express Parallelism</a:t>
            </a:r>
            <a:br>
              <a:rPr lang="en-US" altLang="en-US" b="1">
                <a:solidFill>
                  <a:srgbClr val="00B050"/>
                </a:solidFill>
              </a:rPr>
            </a:br>
            <a:r>
              <a:rPr lang="en-US" altLang="en-US" b="1">
                <a:solidFill>
                  <a:srgbClr val="00B050"/>
                </a:solidFill>
              </a:rPr>
              <a:t>OpenMP Solution</a:t>
            </a:r>
          </a:p>
        </p:txBody>
      </p:sp>
      <p:pic>
        <p:nvPicPr>
          <p:cNvPr id="6041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14500"/>
            <a:ext cx="12230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4000">
                <a:solidFill>
                  <a:srgbClr val="00CC00"/>
                </a:solidFill>
              </a:rPr>
              <a:t>OpenACC Parallel Directive</a:t>
            </a:r>
            <a:br>
              <a:rPr lang="en-US" altLang="en-US" sz="4000">
                <a:solidFill>
                  <a:srgbClr val="00CC00"/>
                </a:solidFill>
              </a:rPr>
            </a:br>
            <a:endParaRPr lang="en-US" altLang="en-US" sz="4000">
              <a:solidFill>
                <a:srgbClr val="00CC00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314450"/>
            <a:ext cx="13717588" cy="6345238"/>
          </a:xfrm>
        </p:spPr>
        <p:txBody>
          <a:bodyPr/>
          <a:lstStyle/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Starts parallel execution on accelerator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Specified by: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#pragma acc parallel [clause [,clause]…] new-line</a:t>
            </a:r>
          </a:p>
          <a:p>
            <a:pPr marL="341313" indent="-341313" eaLnBrk="1" hangingPunct="1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       structured block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When encountered: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Gangs of workers threads are created to execute on accelerator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One worker in each gang begins executing the code following the structured block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Number of gangs/workers remains constant in parallel region</a:t>
            </a:r>
          </a:p>
          <a:p>
            <a:pPr marL="341313" indent="-341313" eaLnBrk="1" hangingPunct="1"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>
              <a:solidFill>
                <a:srgbClr val="00CC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17145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OpenACC Parallel Directive</a:t>
            </a: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771650"/>
            <a:ext cx="13717588" cy="5888038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The clauses for the #pragma acc parallel directive are:</a:t>
            </a:r>
          </a:p>
          <a:p>
            <a:pPr marL="741363" lvl="1" indent="-28416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if( condition)</a:t>
            </a:r>
          </a:p>
          <a:p>
            <a:pPr marL="741363" lvl="1" indent="-28416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async [(scalar-integer-expression)]</a:t>
            </a:r>
          </a:p>
          <a:p>
            <a:pPr marL="741363" lvl="1" indent="-28416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num_gangs (scalar-integer-expression)</a:t>
            </a:r>
          </a:p>
          <a:p>
            <a:pPr marL="741363" lvl="1" indent="-28416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num_workers (scalar-integer-expression)</a:t>
            </a:r>
          </a:p>
          <a:p>
            <a:pPr marL="741363" lvl="1" indent="-28416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vector_length (scalar-integer-expression)</a:t>
            </a:r>
          </a:p>
          <a:p>
            <a:pPr marL="741363" lvl="1" indent="-28416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reduction (operator:list)</a:t>
            </a:r>
          </a:p>
          <a:p>
            <a:pPr marL="741363" lvl="1" indent="-28416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copy (list)</a:t>
            </a:r>
          </a:p>
          <a:p>
            <a:pPr marL="741363" lvl="1" indent="-28416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copyout (list)</a:t>
            </a:r>
          </a:p>
          <a:p>
            <a:pPr marL="741363" lvl="1" indent="-28416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create (list)</a:t>
            </a:r>
          </a:p>
          <a:p>
            <a:pPr marL="741363" lvl="1" indent="-28416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private (list)</a:t>
            </a:r>
          </a:p>
          <a:p>
            <a:pPr marL="741363" lvl="1" indent="-284163" eaLnBrk="1" hangingPunct="1">
              <a:lnSpc>
                <a:spcPct val="90000"/>
              </a:lnSpc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firstprivate (list)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OpenACC Loop Directive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2000250"/>
            <a:ext cx="13717588" cy="5659438"/>
          </a:xfrm>
        </p:spPr>
        <p:txBody>
          <a:bodyPr/>
          <a:lstStyle/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Used to describe what type of parallelism to use to execute the loop in the accelerator.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Can be used to declare loop-private variables, arrays and reduction operations.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Specified by: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#pragma acc loop [clause [,clause]…] new-line</a:t>
            </a:r>
          </a:p>
          <a:p>
            <a:pPr lvl="2" indent="-227013" eaLnBrk="1" hangingPunct="1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for loop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OpenACC Loop directive clauses</a:t>
            </a:r>
          </a:p>
        </p:txBody>
      </p:sp>
      <p:sp>
        <p:nvSpPr>
          <p:cNvPr id="1177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2000250"/>
            <a:ext cx="13717588" cy="6337300"/>
          </a:xfrm>
        </p:spPr>
        <p:txBody>
          <a:bodyPr/>
          <a:lstStyle/>
          <a:p>
            <a:pPr marL="341313" indent="-341313" eaLnBrk="1" hangingPunct="1">
              <a:spcBef>
                <a:spcPts val="7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800" dirty="0">
                <a:solidFill>
                  <a:srgbClr val="00CC00"/>
                </a:solidFill>
              </a:rPr>
              <a:t>collapse clause</a:t>
            </a:r>
          </a:p>
          <a:p>
            <a:pPr marL="741363" lvl="1" indent="-284163" eaLnBrk="1" hangingPunct="1"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400" dirty="0">
                <a:solidFill>
                  <a:srgbClr val="00CC00"/>
                </a:solidFill>
              </a:rPr>
              <a:t>Specifies how many tightly nested loops are associated with the loop construct.</a:t>
            </a:r>
          </a:p>
          <a:p>
            <a:pPr marL="341313" indent="-341313" eaLnBrk="1" hangingPunct="1">
              <a:spcBef>
                <a:spcPts val="7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800" dirty="0" err="1">
                <a:solidFill>
                  <a:srgbClr val="00CC00"/>
                </a:solidFill>
              </a:rPr>
              <a:t>seq</a:t>
            </a:r>
            <a:r>
              <a:rPr lang="en-US" altLang="en-US" sz="2800" dirty="0">
                <a:solidFill>
                  <a:srgbClr val="00CC00"/>
                </a:solidFill>
              </a:rPr>
              <a:t> clause</a:t>
            </a:r>
          </a:p>
          <a:p>
            <a:pPr marL="741363" lvl="1" indent="-284163" eaLnBrk="1" hangingPunct="1"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400" dirty="0">
                <a:solidFill>
                  <a:srgbClr val="00CC00"/>
                </a:solidFill>
              </a:rPr>
              <a:t>Specifies that a loop needs to be executed sequentially by the accelerator.</a:t>
            </a:r>
          </a:p>
          <a:p>
            <a:pPr marL="341313" indent="-341313" eaLnBrk="1" hangingPunct="1">
              <a:spcBef>
                <a:spcPts val="7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800" dirty="0">
                <a:solidFill>
                  <a:srgbClr val="00CC00"/>
                </a:solidFill>
              </a:rPr>
              <a:t>independent clause</a:t>
            </a:r>
          </a:p>
          <a:p>
            <a:pPr marL="741363" lvl="1" indent="-284163" eaLnBrk="1" hangingPunct="1"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400" dirty="0">
                <a:solidFill>
                  <a:srgbClr val="00CC00"/>
                </a:solidFill>
              </a:rPr>
              <a:t>Specifies that there are no data dependences in the loop.</a:t>
            </a:r>
          </a:p>
          <a:p>
            <a:pPr marL="341313" indent="-341313" eaLnBrk="1" hangingPunct="1">
              <a:spcBef>
                <a:spcPts val="7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800" dirty="0">
                <a:solidFill>
                  <a:srgbClr val="00CC00"/>
                </a:solidFill>
              </a:rPr>
              <a:t>private clause</a:t>
            </a:r>
          </a:p>
          <a:p>
            <a:pPr marL="741363" lvl="1" indent="-284163" eaLnBrk="1" hangingPunct="1"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400" dirty="0">
                <a:solidFill>
                  <a:srgbClr val="00CC00"/>
                </a:solidFill>
              </a:rPr>
              <a:t>Specifies that a copy of each item on the list will be created for each iterations of the loop.</a:t>
            </a:r>
          </a:p>
          <a:p>
            <a:pPr marL="341313" indent="-341313" eaLnBrk="1" hangingPunct="1">
              <a:spcBef>
                <a:spcPts val="7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800" dirty="0">
                <a:solidFill>
                  <a:srgbClr val="00CC00"/>
                </a:solidFill>
              </a:rPr>
              <a:t>reduction clause</a:t>
            </a:r>
          </a:p>
          <a:p>
            <a:pPr marL="741363" lvl="1" indent="-284163" eaLnBrk="1" hangingPunct="1"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400" dirty="0">
                <a:solidFill>
                  <a:srgbClr val="00CC00"/>
                </a:solidFill>
              </a:rPr>
              <a:t>Specifies that a reduction need to be perform associated to a gang, worker or vector.</a:t>
            </a:r>
          </a:p>
          <a:p>
            <a:pPr marL="341313" indent="-284163" eaLnBrk="1" hangingPunct="1"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800" dirty="0">
                <a:solidFill>
                  <a:srgbClr val="00CC00"/>
                </a:solidFill>
              </a:rPr>
              <a:t>tile clause</a:t>
            </a:r>
          </a:p>
          <a:p>
            <a:pPr marL="741363" lvl="1" indent="-284163" eaLnBrk="1" hangingPunct="1"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r>
              <a:rPr lang="en-US" altLang="en-US" sz="2000" dirty="0">
                <a:solidFill>
                  <a:srgbClr val="00CC00"/>
                </a:solidFill>
              </a:rPr>
              <a:t>Breaks the next 1 or more loops into tiles based upon the specified dimensions.</a:t>
            </a:r>
          </a:p>
          <a:p>
            <a:pPr marL="341313" indent="-341313" eaLnBrk="1" hangingPunct="1">
              <a:spcBef>
                <a:spcPts val="700"/>
              </a:spcBef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endParaRPr lang="en-US" altLang="en-US" sz="2800" dirty="0"/>
          </a:p>
          <a:p>
            <a:pPr marL="741363" lvl="1" indent="-284163" eaLnBrk="1" hangingPunct="1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1143000" y="284163"/>
            <a:ext cx="114681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Express Parallelism</a:t>
            </a:r>
            <a:br>
              <a:rPr lang="en-US" altLang="en-US" b="1">
                <a:solidFill>
                  <a:srgbClr val="00B050"/>
                </a:solidFill>
              </a:rPr>
            </a:br>
            <a:r>
              <a:rPr lang="en-US" altLang="en-US" b="1">
                <a:solidFill>
                  <a:srgbClr val="00B050"/>
                </a:solidFill>
              </a:rPr>
              <a:t>OpenMP Solution</a:t>
            </a:r>
          </a:p>
        </p:txBody>
      </p:sp>
      <p:pic>
        <p:nvPicPr>
          <p:cNvPr id="7065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14500"/>
            <a:ext cx="12230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143000" y="284163"/>
            <a:ext cx="114681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Express Parallelism</a:t>
            </a:r>
            <a:br>
              <a:rPr lang="en-US" altLang="en-US" b="1">
                <a:solidFill>
                  <a:srgbClr val="00B050"/>
                </a:solidFill>
              </a:rPr>
            </a:br>
            <a:r>
              <a:rPr lang="en-US" altLang="en-US" b="1">
                <a:solidFill>
                  <a:srgbClr val="00B050"/>
                </a:solidFill>
              </a:rPr>
              <a:t>OpenACC Solution </a:t>
            </a:r>
          </a:p>
        </p:txBody>
      </p:sp>
      <p:pic>
        <p:nvPicPr>
          <p:cNvPr id="716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19263"/>
            <a:ext cx="12230100" cy="692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609600" y="284163"/>
            <a:ext cx="124968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Express Parallelism</a:t>
            </a:r>
            <a:br>
              <a:rPr lang="en-US" altLang="en-US" b="1">
                <a:solidFill>
                  <a:srgbClr val="00B050"/>
                </a:solidFill>
              </a:rPr>
            </a:br>
            <a:r>
              <a:rPr lang="en-US" altLang="en-US" b="1">
                <a:solidFill>
                  <a:srgbClr val="00B050"/>
                </a:solidFill>
              </a:rPr>
              <a:t>OpenACC Solution – common parallel section </a:t>
            </a:r>
          </a:p>
        </p:txBody>
      </p:sp>
      <p:pic>
        <p:nvPicPr>
          <p:cNvPr id="7270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04975"/>
            <a:ext cx="12230100" cy="692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381000" y="284163"/>
            <a:ext cx="128016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Express Parallelism</a:t>
            </a:r>
            <a:br>
              <a:rPr lang="en-US" altLang="en-US" b="1">
                <a:solidFill>
                  <a:srgbClr val="00B050"/>
                </a:solidFill>
              </a:rPr>
            </a:br>
            <a:r>
              <a:rPr lang="en-US" altLang="en-US" b="1">
                <a:solidFill>
                  <a:srgbClr val="00B050"/>
                </a:solidFill>
              </a:rPr>
              <a:t>OpenACC Solution – more expressive solution</a:t>
            </a:r>
          </a:p>
        </p:txBody>
      </p:sp>
      <p:pic>
        <p:nvPicPr>
          <p:cNvPr id="737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1743075"/>
            <a:ext cx="12230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1588" cy="857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609600" y="284163"/>
            <a:ext cx="124968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Express Parallelism</a:t>
            </a:r>
            <a:br>
              <a:rPr lang="en-US" altLang="en-US" b="1">
                <a:solidFill>
                  <a:srgbClr val="00B050"/>
                </a:solidFill>
              </a:rPr>
            </a:br>
            <a:r>
              <a:rPr lang="en-US" altLang="en-US" b="1">
                <a:solidFill>
                  <a:srgbClr val="00B050"/>
                </a:solidFill>
              </a:rPr>
              <a:t>OpenACC Solution – common parallel section </a:t>
            </a:r>
          </a:p>
        </p:txBody>
      </p:sp>
      <p:pic>
        <p:nvPicPr>
          <p:cNvPr id="7475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76413"/>
            <a:ext cx="12266613" cy="681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6600">
                <a:solidFill>
                  <a:srgbClr val="00B050"/>
                </a:solidFill>
              </a:rPr>
              <a:t>Building the Code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>
          <a:xfrm>
            <a:off x="762000" y="2000250"/>
            <a:ext cx="13716000" cy="6400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200" b="1">
                <a:latin typeface="Courier New" pitchFamily="49" charset="0"/>
                <a:cs typeface="Courier New" pitchFamily="49" charset="0"/>
              </a:rPr>
              <a:t>pgc++ laplace2d_acc.cpp -o laplace2d_acc -acc -ta=nvidia -Minfo=accel -lm -fast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main: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72, Accelerator kernel generated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Generating Tesla code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74, #pragma acc loop gang /* blockIdx.x */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    Generating reduction(max:error)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76, #pragma acc loop vector(128) /* threadIdx.x */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83, #pragma acc loop gang /* blockIdx.x */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85, #pragma acc loop vector(128) /* threadIdx.x */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72, Generating implicit copyin(A[:][:])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Generating implicit copyout(A[1:4094][1:4094])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Generating implicit copy(error)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Generating implicit copyout(Anew[1:4094][1:4094])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76, Loop is parallelizable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85, Loop is parallelizable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228600" y="342900"/>
            <a:ext cx="14249400" cy="1428750"/>
          </a:xfrm>
        </p:spPr>
        <p:txBody>
          <a:bodyPr/>
          <a:lstStyle/>
          <a:p>
            <a:r>
              <a:rPr lang="en-US" altLang="en-US"/>
              <a:t>2D Laplace Measured Speedup OpenMP and OpenACC </a:t>
            </a:r>
          </a:p>
        </p:txBody>
      </p:sp>
      <p:pic>
        <p:nvPicPr>
          <p:cNvPr id="7680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43050"/>
            <a:ext cx="11811000" cy="695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609600" y="284163"/>
            <a:ext cx="124968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Excessive Data Transfer </a:t>
            </a:r>
          </a:p>
        </p:txBody>
      </p:sp>
      <p:pic>
        <p:nvPicPr>
          <p:cNvPr id="7885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43050"/>
            <a:ext cx="117062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247650"/>
            <a:ext cx="9005887" cy="806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392400" cy="866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>
          <a:xfrm>
            <a:off x="381000" y="284163"/>
            <a:ext cx="128016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Express Parallelism</a:t>
            </a:r>
            <a:br>
              <a:rPr lang="en-US" altLang="en-US" b="1">
                <a:solidFill>
                  <a:srgbClr val="00B050"/>
                </a:solidFill>
              </a:rPr>
            </a:br>
            <a:r>
              <a:rPr lang="en-US" altLang="en-US" b="1">
                <a:solidFill>
                  <a:srgbClr val="00B050"/>
                </a:solidFill>
              </a:rPr>
              <a:t>OpenACC Solution – more expressive solution</a:t>
            </a:r>
          </a:p>
        </p:txBody>
      </p:sp>
      <p:pic>
        <p:nvPicPr>
          <p:cNvPr id="8294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1743075"/>
            <a:ext cx="12230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703263"/>
            <a:ext cx="14519275" cy="724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1588" cy="857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609600" y="284163"/>
            <a:ext cx="12496800" cy="1428750"/>
          </a:xfrm>
        </p:spPr>
        <p:txBody>
          <a:bodyPr/>
          <a:lstStyle/>
          <a:p>
            <a:r>
              <a:rPr lang="en-US" altLang="en-US" b="1">
                <a:solidFill>
                  <a:srgbClr val="00B050"/>
                </a:solidFill>
              </a:rPr>
              <a:t>2D Jacobi Iteration – Express Parallelism</a:t>
            </a:r>
            <a:br>
              <a:rPr lang="en-US" altLang="en-US" b="1">
                <a:solidFill>
                  <a:srgbClr val="00B050"/>
                </a:solidFill>
              </a:rPr>
            </a:br>
            <a:r>
              <a:rPr lang="en-US" altLang="en-US" b="1">
                <a:solidFill>
                  <a:srgbClr val="00B050"/>
                </a:solidFill>
              </a:rPr>
              <a:t>OpenACC Solution – common parallel section </a:t>
            </a:r>
          </a:p>
        </p:txBody>
      </p:sp>
      <p:pic>
        <p:nvPicPr>
          <p:cNvPr id="8499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013" y="461963"/>
            <a:ext cx="981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795463"/>
            <a:ext cx="122301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6600">
                <a:solidFill>
                  <a:srgbClr val="00B050"/>
                </a:solidFill>
              </a:rPr>
              <a:t>Building the Code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sz="2200" b="1">
                <a:latin typeface="Courier New" pitchFamily="49" charset="0"/>
                <a:cs typeface="Courier New" pitchFamily="49" charset="0"/>
              </a:rPr>
              <a:t>pgc++ laplace2d_acc.cpp -o laplace2d_acc -acc -ta=nvidia -Minfo=accel -lm -fast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main: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69, Generating copy(A[:][:])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Generating create(Anew[:][:])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73, Accelerator kernel generated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Generating Tesla code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75, #pragma acc loop gang /* blockIdx.x */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    Generating reduction(max:error)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77, #pragma acc loop vector(128) /* threadIdx.x */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84, #pragma acc loop gang /* blockIdx.x */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    86, #pragma acc loop vector(128) /* threadIdx.x */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73, Generating implicit copy(error)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77, Loop is parallelizable</a:t>
            </a:r>
          </a:p>
          <a:p>
            <a:pPr marL="0" indent="0">
              <a:buFontTx/>
              <a:buNone/>
            </a:pPr>
            <a:r>
              <a:rPr lang="en-US" altLang="en-US" sz="2000" b="1">
                <a:latin typeface="Courier New" pitchFamily="49" charset="0"/>
                <a:cs typeface="Courier New" pitchFamily="49" charset="0"/>
              </a:rPr>
              <a:t>     86, Loop is parallelizable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228600" y="342900"/>
            <a:ext cx="14249400" cy="1428750"/>
          </a:xfrm>
        </p:spPr>
        <p:txBody>
          <a:bodyPr/>
          <a:lstStyle/>
          <a:p>
            <a:r>
              <a:rPr lang="en-US" altLang="en-US"/>
              <a:t>2D Laplace Measured Speedup OpenMP and OpenACC </a:t>
            </a:r>
          </a:p>
        </p:txBody>
      </p:sp>
      <p:pic>
        <p:nvPicPr>
          <p:cNvPr id="8704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71650"/>
            <a:ext cx="11887200" cy="667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5240000" cy="858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B050"/>
                </a:solidFill>
              </a:rPr>
              <a:t>2D-Laplace Shaping Example</a:t>
            </a:r>
          </a:p>
        </p:txBody>
      </p:sp>
      <p:pic>
        <p:nvPicPr>
          <p:cNvPr id="8909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435100"/>
            <a:ext cx="13646331" cy="544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7EE7286-9551-4813-8670-C0879866D55B}"/>
              </a:ext>
            </a:extLst>
          </p:cNvPr>
          <p:cNvSpPr txBox="1">
            <a:spLocks noChangeArrowheads="1"/>
          </p:cNvSpPr>
          <p:nvPr/>
        </p:nvSpPr>
        <p:spPr>
          <a:xfrm>
            <a:off x="753881" y="6909261"/>
            <a:ext cx="13717588" cy="14287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7150" indent="0" eaLnBrk="1" hangingPunct="1">
              <a:buClr>
                <a:srgbClr val="00CC00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b="1" kern="0" dirty="0">
                <a:solidFill>
                  <a:srgbClr val="00B050"/>
                </a:solidFill>
              </a:rPr>
              <a:t>Also assume that the </a:t>
            </a:r>
            <a:r>
              <a:rPr lang="en-US" altLang="en-US" b="1" i="1" kern="0" dirty="0">
                <a:solidFill>
                  <a:srgbClr val="00B050"/>
                </a:solidFill>
              </a:rPr>
              <a:t>anew</a:t>
            </a:r>
            <a:r>
              <a:rPr lang="en-US" altLang="en-US" b="1" kern="0" dirty="0">
                <a:solidFill>
                  <a:srgbClr val="00B050"/>
                </a:solidFill>
              </a:rPr>
              <a:t> and </a:t>
            </a:r>
            <a:r>
              <a:rPr lang="en-US" altLang="en-US" b="1" i="1" kern="0" dirty="0">
                <a:solidFill>
                  <a:srgbClr val="00B050"/>
                </a:solidFill>
              </a:rPr>
              <a:t>a</a:t>
            </a:r>
            <a:r>
              <a:rPr lang="en-US" altLang="en-US" b="1" kern="0" dirty="0">
                <a:solidFill>
                  <a:srgbClr val="00B050"/>
                </a:solidFill>
              </a:rPr>
              <a:t> arrays are allocated dynamically </a:t>
            </a:r>
          </a:p>
          <a:p>
            <a:pPr marL="57150" indent="0" eaLnBrk="1" hangingPunct="1">
              <a:buClr>
                <a:srgbClr val="00CC00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 b="1" kern="0" dirty="0">
                <a:solidFill>
                  <a:srgbClr val="00B050"/>
                </a:solidFill>
              </a:rPr>
              <a:t>anew = new double[NN*NM];</a:t>
            </a:r>
            <a:br>
              <a:rPr lang="en-US" altLang="en-US" sz="2400" b="1" kern="0" dirty="0">
                <a:solidFill>
                  <a:srgbClr val="00B050"/>
                </a:solidFill>
              </a:rPr>
            </a:br>
            <a:r>
              <a:rPr lang="en-US" altLang="en-US" sz="2400" b="1" kern="0" dirty="0">
                <a:solidFill>
                  <a:srgbClr val="00B050"/>
                </a:solidFill>
              </a:rPr>
              <a:t>a = new double[NN*NM];</a:t>
            </a:r>
            <a:endParaRPr lang="en-US" altLang="en-US" sz="2400" kern="0" dirty="0">
              <a:solidFill>
                <a:srgbClr val="00CC00"/>
              </a:solidFill>
            </a:endParaRPr>
          </a:p>
          <a:p>
            <a:pPr marL="341313" indent="-341313" eaLnBrk="1" hangingPunct="1"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 kern="0" dirty="0">
              <a:solidFill>
                <a:srgbClr val="00CC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>
          <a:xfrm>
            <a:off x="599162" y="244779"/>
            <a:ext cx="13716000" cy="1428750"/>
          </a:xfrm>
        </p:spPr>
        <p:txBody>
          <a:bodyPr/>
          <a:lstStyle/>
          <a:p>
            <a:r>
              <a:rPr lang="en-US" altLang="en-US" b="1" dirty="0">
                <a:solidFill>
                  <a:srgbClr val="00B050"/>
                </a:solidFill>
              </a:rPr>
              <a:t>2D-Laplace Shaping Example</a:t>
            </a:r>
            <a:br>
              <a:rPr lang="en-US" altLang="en-US" b="1" dirty="0">
                <a:solidFill>
                  <a:srgbClr val="00B050"/>
                </a:solidFill>
              </a:rPr>
            </a:br>
            <a:endParaRPr lang="en-US" altLang="en-US" dirty="0"/>
          </a:p>
        </p:txBody>
      </p:sp>
      <p:pic>
        <p:nvPicPr>
          <p:cNvPr id="9011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38" y="1314450"/>
            <a:ext cx="13151526" cy="701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90538"/>
            <a:ext cx="9159875" cy="760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1588" cy="857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1588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15240000" cy="859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15240000" cy="860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dirty="0" err="1">
                <a:solidFill>
                  <a:srgbClr val="00CC00"/>
                </a:solidFill>
              </a:rPr>
              <a:t>OpenACC</a:t>
            </a:r>
            <a:r>
              <a:rPr lang="en-US" altLang="en-US" dirty="0">
                <a:solidFill>
                  <a:srgbClr val="00CC00"/>
                </a:solidFill>
              </a:rPr>
              <a:t> Kernels Directive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2000250"/>
            <a:ext cx="13717588" cy="5659438"/>
          </a:xfrm>
        </p:spPr>
        <p:txBody>
          <a:bodyPr/>
          <a:lstStyle/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dirty="0">
                <a:solidFill>
                  <a:srgbClr val="00CC00"/>
                </a:solidFill>
              </a:rPr>
              <a:t>Defines a region of a program that is to be compiled into a sequence of kernels for execution on the accelerator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dirty="0">
                <a:solidFill>
                  <a:srgbClr val="00CC00"/>
                </a:solidFill>
              </a:rPr>
              <a:t>Each loop nest will be a different kernel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dirty="0">
                <a:solidFill>
                  <a:srgbClr val="00CC00"/>
                </a:solidFill>
              </a:rPr>
              <a:t>Kernels launched in order in device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dirty="0">
                <a:solidFill>
                  <a:srgbClr val="00CC00"/>
                </a:solidFill>
              </a:rPr>
              <a:t>Specified by:</a:t>
            </a:r>
          </a:p>
          <a:p>
            <a:pPr marL="341313" indent="-341313" eaLnBrk="1" hangingPunct="1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dirty="0">
                <a:solidFill>
                  <a:srgbClr val="00CC00"/>
                </a:solidFill>
              </a:rPr>
              <a:t>		#pragma acc kernels [clause [,clause]…] new-line</a:t>
            </a:r>
          </a:p>
          <a:p>
            <a:pPr marL="341313" indent="-341313" eaLnBrk="1" hangingPunct="1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dirty="0">
                <a:solidFill>
                  <a:srgbClr val="00CC00"/>
                </a:solidFill>
              </a:rPr>
              <a:t>	            structured block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OpenACC Kernels Directive Clauses</a:t>
            </a: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2000250"/>
            <a:ext cx="13717588" cy="5881688"/>
          </a:xfrm>
        </p:spPr>
        <p:txBody>
          <a:bodyPr/>
          <a:lstStyle/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Kernels directive may not contain nested parallel or kernel directives.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The clauses for the !$acc kernels directive are: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copy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copyin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copyout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create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private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firstprivate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if( condition)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async [(scalar-integer-expression)]</a:t>
            </a:r>
          </a:p>
          <a:p>
            <a:pPr marL="341313" indent="-341313" eaLnBrk="1" hangingPunct="1"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>
              <a:solidFill>
                <a:srgbClr val="00CC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371475"/>
            <a:ext cx="13658850" cy="782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OpenACC Kernels Directive Clauses</a:t>
            </a:r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2000250"/>
            <a:ext cx="13717588" cy="5659438"/>
          </a:xfrm>
        </p:spPr>
        <p:txBody>
          <a:bodyPr/>
          <a:lstStyle/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if clause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Optional clause to decide if code should be executed on accelerator or host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async clause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Specifies that a parallel accelerator or kernels regions should be executed asynchronously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The host will evaluate the integer expression of the async clause to test or wait for completion with the wait directive</a:t>
            </a:r>
          </a:p>
          <a:p>
            <a:pPr marL="341313" indent="-341313" eaLnBrk="1" hangingPunct="1"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>
              <a:solidFill>
                <a:srgbClr val="00CC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OpenACC Kernels Directive Clauses</a:t>
            </a:r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2000250"/>
            <a:ext cx="13717588" cy="5659438"/>
          </a:xfrm>
        </p:spPr>
        <p:txBody>
          <a:bodyPr/>
          <a:lstStyle/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The clauses for the #pragma acc kernels directive are: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present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present_or_copy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present_or_copyin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present_or_copyout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present_or_create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deviceprt (list)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num_gangs 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num_workers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vector_length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17145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OpenACC Kernels Directive Clauses</a:t>
            </a:r>
          </a:p>
        </p:txBody>
      </p:sp>
      <p:sp>
        <p:nvSpPr>
          <p:cNvPr id="1085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543050"/>
            <a:ext cx="13717588" cy="6719888"/>
          </a:xfrm>
        </p:spPr>
        <p:txBody>
          <a:bodyPr/>
          <a:lstStyle/>
          <a:p>
            <a:pPr marL="341313" indent="-341313" eaLnBrk="1" hangingPunct="1">
              <a:spcBef>
                <a:spcPct val="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present clause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Specifies items are already present in the accelerator memory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The items were already allocated on other data, parallel or kernel regions. (i.e. inter-procedural calls)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present_or_copy clause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Tests if a data item is already present in the accelerator. If not, it will allocate the item in the accelerator and copy-in and out its value from/to the host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present_or_copyin clause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Test if a data item is already present in the accelerator. If not, it will allocate the item in the accelerator and copy-in its value from the host</a:t>
            </a:r>
          </a:p>
          <a:p>
            <a:pPr marL="741363" lvl="1" indent="-284163" eaLnBrk="1" hangingPunct="1"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>
              <a:solidFill>
                <a:srgbClr val="00CC00"/>
              </a:solidFill>
            </a:endParaRPr>
          </a:p>
          <a:p>
            <a:pPr marL="741363" lvl="1" indent="-284163" eaLnBrk="1" hangingPunct="1"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>
              <a:solidFill>
                <a:srgbClr val="00CC00"/>
              </a:solidFill>
            </a:endParaRPr>
          </a:p>
          <a:p>
            <a:pPr marL="341313" indent="-341313" eaLnBrk="1" hangingPunct="1"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>
              <a:solidFill>
                <a:srgbClr val="00CC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OpenACC Kernels Directive Clauses</a:t>
            </a:r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2000250"/>
            <a:ext cx="13717588" cy="5659438"/>
          </a:xfrm>
        </p:spPr>
        <p:txBody>
          <a:bodyPr/>
          <a:lstStyle/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dirty="0" err="1">
                <a:solidFill>
                  <a:srgbClr val="00CC00"/>
                </a:solidFill>
              </a:rPr>
              <a:t>present_or_copyout</a:t>
            </a:r>
            <a:r>
              <a:rPr lang="en-US" altLang="en-US" dirty="0">
                <a:solidFill>
                  <a:srgbClr val="00CC00"/>
                </a:solidFill>
              </a:rPr>
              <a:t> clause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dirty="0">
                <a:solidFill>
                  <a:srgbClr val="00CC00"/>
                </a:solidFill>
              </a:rPr>
              <a:t>Test if a data item is already present in the accelerator. If not, it will allocate the item in the accelerator and copy-out its value to the host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dirty="0" err="1">
                <a:solidFill>
                  <a:srgbClr val="00CC00"/>
                </a:solidFill>
              </a:rPr>
              <a:t>present_or_create</a:t>
            </a:r>
            <a:r>
              <a:rPr lang="en-US" altLang="en-US" dirty="0">
                <a:solidFill>
                  <a:srgbClr val="00CC00"/>
                </a:solidFill>
              </a:rPr>
              <a:t> clause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dirty="0">
                <a:solidFill>
                  <a:srgbClr val="00CC00"/>
                </a:solidFill>
              </a:rPr>
              <a:t>Test if a data item is already present in the accelerator. If not, it will allocate the item in the accelerator (no initialization)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b="1" dirty="0">
                <a:solidFill>
                  <a:srgbClr val="00B050"/>
                </a:solidFill>
              </a:rPr>
              <a:t>anew = new double[NN*NM];</a:t>
            </a:r>
            <a:br>
              <a:rPr lang="en-US" altLang="en-US" b="1" dirty="0">
                <a:solidFill>
                  <a:srgbClr val="00B050"/>
                </a:solidFill>
              </a:rPr>
            </a:br>
            <a:r>
              <a:rPr lang="en-US" altLang="en-US" b="1" dirty="0">
                <a:solidFill>
                  <a:srgbClr val="00B050"/>
                </a:solidFill>
              </a:rPr>
              <a:t>a = new double[NN*NM];</a:t>
            </a:r>
            <a:endParaRPr lang="en-US" altLang="en-US" dirty="0">
              <a:solidFill>
                <a:srgbClr val="00CC00"/>
              </a:solidFill>
            </a:endParaRPr>
          </a:p>
          <a:p>
            <a:pPr marL="341313" indent="-341313" eaLnBrk="1" hangingPunct="1"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 dirty="0">
              <a:solidFill>
                <a:srgbClr val="00CC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1588" cy="857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OpenACC Update Directive</a:t>
            </a: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619250"/>
            <a:ext cx="13717588" cy="5703888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 sz="2800"/>
          </a:p>
          <a:p>
            <a:pPr marL="341313" indent="-341313" eaLnBrk="1" hangingPunct="1">
              <a:lnSpc>
                <a:spcPct val="90000"/>
              </a:lnSpc>
              <a:spcBef>
                <a:spcPts val="7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800">
                <a:solidFill>
                  <a:srgbClr val="00CC00"/>
                </a:solidFill>
              </a:rPr>
              <a:t>Used within a data region to update / synchronize the values of the arrays on both the host or accelerator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700"/>
              </a:spcBef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 sz="2800">
              <a:solidFill>
                <a:srgbClr val="00CC00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spcBef>
                <a:spcPts val="7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800">
                <a:solidFill>
                  <a:srgbClr val="00CC00"/>
                </a:solidFill>
              </a:rPr>
              <a:t>Specified by:</a:t>
            </a:r>
          </a:p>
          <a:p>
            <a:pPr marL="741363" lvl="1" indent="-28416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#pragma acc update [clause [,clause]…] new-line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700"/>
              </a:spcBef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 sz="2800">
              <a:solidFill>
                <a:srgbClr val="00CC00"/>
              </a:solidFill>
            </a:endParaRPr>
          </a:p>
          <a:p>
            <a:pPr marL="341313" indent="-341313" eaLnBrk="1" hangingPunct="1">
              <a:lnSpc>
                <a:spcPct val="90000"/>
              </a:lnSpc>
              <a:spcBef>
                <a:spcPts val="7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800">
                <a:solidFill>
                  <a:srgbClr val="00CC00"/>
                </a:solidFill>
              </a:rPr>
              <a:t>The clauses for the !$acc update directive are:</a:t>
            </a:r>
          </a:p>
          <a:p>
            <a:pPr marL="741363" lvl="1" indent="-28416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host (list)</a:t>
            </a:r>
          </a:p>
          <a:p>
            <a:pPr marL="741363" lvl="1" indent="-28416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device (list)</a:t>
            </a:r>
          </a:p>
          <a:p>
            <a:pPr marL="741363" lvl="1" indent="-28416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if (condition) </a:t>
            </a:r>
          </a:p>
          <a:p>
            <a:pPr marL="741363" lvl="1" indent="-28416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async [( scalar-integer-expression)]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 sz="2400">
              <a:solidFill>
                <a:srgbClr val="00CC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OpenACC Wait Directive</a:t>
            </a:r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2000250"/>
            <a:ext cx="13717588" cy="5659438"/>
          </a:xfrm>
        </p:spPr>
        <p:txBody>
          <a:bodyPr/>
          <a:lstStyle/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It causes the program to wait for completion of an asynchronous activity such as an accelerator parallel, kernel region or update directive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Specified by: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#pragma acc wait [(scalar-integer-expression)] new-line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It will test and evaluate the integer expression for completion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If no argument is specified, the host process will wait until all asynchronous activities have completed</a:t>
            </a:r>
          </a:p>
          <a:p>
            <a:pPr marL="741363" lvl="1" indent="-28416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Can be specified per CPU/Thread basis.</a:t>
            </a:r>
          </a:p>
          <a:p>
            <a:pPr marL="341313" indent="-341313" eaLnBrk="1" hangingPunct="1"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>
              <a:solidFill>
                <a:srgbClr val="00CC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OpenACC runtime calls</a:t>
            </a:r>
          </a:p>
        </p:txBody>
      </p:sp>
      <p:sp>
        <p:nvSpPr>
          <p:cNvPr id="1167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2000250"/>
            <a:ext cx="13717588" cy="6105525"/>
          </a:xfrm>
        </p:spPr>
        <p:txBody>
          <a:bodyPr/>
          <a:lstStyle/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int acc_get_num_devices( acc_device_t)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void acc_set_device_type(acc_device_t)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acc_device_t acc_get_device_type()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acc_set_device_num(int, acc_device_t)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int acc_get_device_num(acc_device_t)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int acc_async_test(int)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int acc_async_test_all()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void acc_async_wait(int)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void acc_async_wait_all()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void acc_init(acc_device_t)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void acc_shutdown (acc_device_t)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int acc_on_device(acc_device_t)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void* acc_malloc(size_t)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 sz="2400">
                <a:solidFill>
                  <a:srgbClr val="00CC00"/>
                </a:solidFill>
              </a:rPr>
              <a:t>void acc_free( void*)</a:t>
            </a:r>
          </a:p>
          <a:p>
            <a:pPr marL="341313" indent="-341313" eaLnBrk="1" hangingPunct="1">
              <a:lnSpc>
                <a:spcPct val="90000"/>
              </a:lnSpc>
              <a:spcBef>
                <a:spcPts val="600"/>
              </a:spcBef>
              <a:buClr>
                <a:srgbClr val="00CC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endParaRPr lang="en-US" altLang="en-US" sz="2400">
              <a:solidFill>
                <a:srgbClr val="00CC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342900"/>
            <a:ext cx="13717588" cy="142875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Environment Variables</a:t>
            </a: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2000250"/>
            <a:ext cx="13717588" cy="5659438"/>
          </a:xfrm>
        </p:spPr>
        <p:txBody>
          <a:bodyPr/>
          <a:lstStyle/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export ACC_DEVICE_TYPE=NVIDIA </a:t>
            </a:r>
          </a:p>
          <a:p>
            <a:pPr marL="341313" indent="-341313" eaLnBrk="1" hangingPunct="1">
              <a:buClr>
                <a:srgbClr val="00CC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  <a:tab pos="10858500" algn="l"/>
                <a:tab pos="11582400" algn="l"/>
                <a:tab pos="12306300" algn="l"/>
                <a:tab pos="13030200" algn="l"/>
              </a:tabLst>
            </a:pPr>
            <a:r>
              <a:rPr lang="en-US" altLang="en-US">
                <a:solidFill>
                  <a:srgbClr val="00CC00"/>
                </a:solidFill>
              </a:rPr>
              <a:t>export ACC_DEVUCE_NUM=1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1625"/>
            <a:ext cx="12877800" cy="792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-0000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-000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-0000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-0000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-0000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913"/>
            <a:ext cx="15240000" cy="863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B050"/>
                </a:solidFill>
                <a:latin typeface="OCR A Extended" pitchFamily="50" charset="0"/>
              </a:rPr>
              <a:t>Nvidia Kepler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>
          <a:xfrm>
            <a:off x="762000" y="2000250"/>
            <a:ext cx="8509000" cy="5657850"/>
          </a:xfrm>
        </p:spPr>
        <p:txBody>
          <a:bodyPr/>
          <a:lstStyle/>
          <a:p>
            <a:r>
              <a:rPr lang="en-US" altLang="en-US" sz="3000">
                <a:solidFill>
                  <a:srgbClr val="00B0F0"/>
                </a:solidFill>
                <a:latin typeface="OCR A Extended" pitchFamily="50" charset="0"/>
              </a:rPr>
              <a:t>192</a:t>
            </a:r>
            <a:r>
              <a:rPr lang="en-US" altLang="en-US" sz="3000">
                <a:solidFill>
                  <a:schemeClr val="bg1"/>
                </a:solidFill>
                <a:latin typeface="OCR A Extended" pitchFamily="50" charset="0"/>
              </a:rPr>
              <a:t> Floating Point processing units per streaming multiprocessor</a:t>
            </a:r>
          </a:p>
          <a:p>
            <a:endParaRPr lang="en-US" altLang="en-US" sz="3000">
              <a:solidFill>
                <a:schemeClr val="bg1"/>
              </a:solidFill>
              <a:latin typeface="OCR A Extended" pitchFamily="50" charset="0"/>
            </a:endParaRPr>
          </a:p>
          <a:p>
            <a:r>
              <a:rPr lang="en-US" altLang="en-US" sz="3000">
                <a:solidFill>
                  <a:srgbClr val="00B0F0"/>
                </a:solidFill>
                <a:latin typeface="OCR A Extended" pitchFamily="50" charset="0"/>
              </a:rPr>
              <a:t>256KB</a:t>
            </a:r>
            <a:r>
              <a:rPr lang="en-US" altLang="en-US" sz="3000">
                <a:solidFill>
                  <a:schemeClr val="bg1"/>
                </a:solidFill>
                <a:latin typeface="OCR A Extended" pitchFamily="50" charset="0"/>
              </a:rPr>
              <a:t> Level 2 Cache</a:t>
            </a:r>
          </a:p>
          <a:p>
            <a:endParaRPr lang="en-US" altLang="en-US" sz="3000">
              <a:solidFill>
                <a:schemeClr val="bg1"/>
              </a:solidFill>
              <a:latin typeface="OCR A Extended" pitchFamily="50" charset="0"/>
            </a:endParaRPr>
          </a:p>
          <a:p>
            <a:r>
              <a:rPr lang="en-US" altLang="en-US" sz="3000">
                <a:solidFill>
                  <a:schemeClr val="bg1"/>
                </a:solidFill>
                <a:latin typeface="OCR A Extended" pitchFamily="50" charset="0"/>
              </a:rPr>
              <a:t>Introduction of dynamic parallelism scheduler</a:t>
            </a:r>
          </a:p>
          <a:p>
            <a:endParaRPr lang="en-US" altLang="en-US" sz="3000">
              <a:solidFill>
                <a:schemeClr val="bg1"/>
              </a:solidFill>
              <a:latin typeface="OCR A Extended" pitchFamily="50" charset="0"/>
            </a:endParaRPr>
          </a:p>
          <a:p>
            <a:r>
              <a:rPr lang="en-US" altLang="en-US" sz="3000">
                <a:solidFill>
                  <a:schemeClr val="bg1"/>
                </a:solidFill>
                <a:latin typeface="OCR A Extended" pitchFamily="50" charset="0"/>
              </a:rPr>
              <a:t>Multiple kernel execution with scheduling</a:t>
            </a:r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714500"/>
            <a:ext cx="5076825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-0000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-0000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-0000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-0000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15240000" cy="855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-0000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6737</TotalTime>
  <Words>1726</Words>
  <Application>Microsoft Office PowerPoint</Application>
  <PresentationFormat>Custom</PresentationFormat>
  <Paragraphs>229</Paragraphs>
  <Slides>95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Courier New</vt:lpstr>
      <vt:lpstr>OCR A Extended</vt:lpstr>
      <vt:lpstr>Palatino</vt:lpstr>
      <vt:lpstr>Default Design</vt:lpstr>
      <vt:lpstr>PowerPoint Presentation</vt:lpstr>
      <vt:lpstr>CPUs and GPUs have fundamentally different design philosophies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Nvidia Kepler</vt:lpstr>
      <vt:lpstr>PowerPoint Presentation</vt:lpstr>
      <vt:lpstr>Nvidia Maxwell</vt:lpstr>
      <vt:lpstr>NVIDA TX2 Configuration</vt:lpstr>
      <vt:lpstr>NVIDIA PASCAL GP100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Jacobi Iteration 2D C++ Code</vt:lpstr>
      <vt:lpstr>Jacobi Iteration 2D C++ Code</vt:lpstr>
      <vt:lpstr>PowerPoint Presentation</vt:lpstr>
      <vt:lpstr>2D Jacobi Iteration – Identify Parallelism</vt:lpstr>
      <vt:lpstr>2D Jacobi Iteration – Identify Parallelism</vt:lpstr>
      <vt:lpstr>PowerPoint Presentation</vt:lpstr>
      <vt:lpstr>2D Jacobi Iteration – Express Parallelism</vt:lpstr>
      <vt:lpstr>2D Jacobi Iteration – Express Parallelism OpenMP Solution</vt:lpstr>
      <vt:lpstr>PowerPoint Presentation</vt:lpstr>
      <vt:lpstr>OpenACC Parallel Directive </vt:lpstr>
      <vt:lpstr>OpenACC Parallel Directive</vt:lpstr>
      <vt:lpstr>OpenACC Loop Directive</vt:lpstr>
      <vt:lpstr>OpenACC Loop directive clauses</vt:lpstr>
      <vt:lpstr>2D Jacobi Iteration – Express Parallelism OpenMP Solution</vt:lpstr>
      <vt:lpstr>2D Jacobi Iteration – Express Parallelism OpenACC Solution </vt:lpstr>
      <vt:lpstr>2D Jacobi Iteration – Express Parallelism OpenACC Solution – common parallel section </vt:lpstr>
      <vt:lpstr>2D Jacobi Iteration – Express Parallelism OpenACC Solution – more expressive solution</vt:lpstr>
      <vt:lpstr>2D Jacobi Iteration – Express Parallelism OpenACC Solution – common parallel section </vt:lpstr>
      <vt:lpstr>Building the Code</vt:lpstr>
      <vt:lpstr>2D Laplace Measured Speedup OpenMP and OpenACC </vt:lpstr>
      <vt:lpstr>PowerPoint Presentation</vt:lpstr>
      <vt:lpstr>2D Jacobi Iteration – Excessive Data Transfer </vt:lpstr>
      <vt:lpstr>PowerPoint Presentation</vt:lpstr>
      <vt:lpstr>PowerPoint Presentation</vt:lpstr>
      <vt:lpstr>PowerPoint Presentation</vt:lpstr>
      <vt:lpstr>2D Jacobi Iteration – Express Parallelism OpenACC Solution – more expressive solution</vt:lpstr>
      <vt:lpstr>PowerPoint Presentation</vt:lpstr>
      <vt:lpstr>2D Jacobi Iteration – Express Parallelism OpenACC Solution – common parallel section </vt:lpstr>
      <vt:lpstr>Building the Code</vt:lpstr>
      <vt:lpstr>2D Laplace Measured Speedup OpenMP and OpenACC </vt:lpstr>
      <vt:lpstr>PowerPoint Presentation</vt:lpstr>
      <vt:lpstr>2D-Laplace Shaping Example</vt:lpstr>
      <vt:lpstr>2D-Laplace Shaping Example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OpenACC Kernels Directive</vt:lpstr>
      <vt:lpstr>OpenACC Kernels Directive Clauses</vt:lpstr>
      <vt:lpstr>PowerPoint Presentation</vt:lpstr>
      <vt:lpstr>OpenACC Kernels Directive Clauses</vt:lpstr>
      <vt:lpstr>OpenACC Kernels Directive Clauses</vt:lpstr>
      <vt:lpstr>OpenACC Kernels Directive Clauses</vt:lpstr>
      <vt:lpstr>OpenACC Kernels Directive Clauses</vt:lpstr>
      <vt:lpstr>OpenACC Update Directive</vt:lpstr>
      <vt:lpstr>OpenACC Wait Directive</vt:lpstr>
      <vt:lpstr>OpenACC runtime calls</vt:lpstr>
      <vt:lpstr>Environment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UAH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wells</dc:creator>
  <cp:lastModifiedBy>Earl Wells</cp:lastModifiedBy>
  <cp:revision>68</cp:revision>
  <dcterms:created xsi:type="dcterms:W3CDTF">2012-07-05T16:11:25Z</dcterms:created>
  <dcterms:modified xsi:type="dcterms:W3CDTF">2020-11-28T18:33:05Z</dcterms:modified>
</cp:coreProperties>
</file>